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86" r:id="rId4"/>
    <p:sldId id="287" r:id="rId5"/>
    <p:sldId id="300" r:id="rId6"/>
    <p:sldId id="358" r:id="rId7"/>
    <p:sldId id="303" r:id="rId8"/>
    <p:sldId id="273" r:id="rId9"/>
    <p:sldId id="282" r:id="rId10"/>
    <p:sldId id="313" r:id="rId11"/>
    <p:sldId id="359" r:id="rId12"/>
    <p:sldId id="317" r:id="rId13"/>
    <p:sldId id="279" r:id="rId14"/>
    <p:sldId id="321" r:id="rId15"/>
    <p:sldId id="322" r:id="rId16"/>
    <p:sldId id="323" r:id="rId17"/>
    <p:sldId id="333" r:id="rId18"/>
    <p:sldId id="345" r:id="rId19"/>
    <p:sldId id="351" r:id="rId20"/>
    <p:sldId id="354" r:id="rId21"/>
    <p:sldId id="3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6"/>
  </p:normalViewPr>
  <p:slideViewPr>
    <p:cSldViewPr snapToGrid="0" snapToObjects="1">
      <p:cViewPr varScale="1">
        <p:scale>
          <a:sx n="94" d="100"/>
          <a:sy n="94"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F8BE3-D806-CE40-A60A-C40336166FC9}" type="datetimeFigureOut">
              <a:rPr lang="en-US" smtClean="0"/>
              <a:t>6/28/19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032BA-11A0-1B45-9991-D1197CE0798F}" type="slidenum">
              <a:rPr lang="en-US" smtClean="0"/>
              <a:t>‹#›</a:t>
            </a:fld>
            <a:endParaRPr lang="en-US"/>
          </a:p>
        </p:txBody>
      </p:sp>
    </p:spTree>
    <p:extLst>
      <p:ext uri="{BB962C8B-B14F-4D97-AF65-F5344CB8AC3E}">
        <p14:creationId xmlns:p14="http://schemas.microsoft.com/office/powerpoint/2010/main" val="1588367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032BA-11A0-1B45-9991-D1197CE0798F}" type="slidenum">
              <a:rPr lang="en-US" smtClean="0"/>
              <a:t>5</a:t>
            </a:fld>
            <a:endParaRPr lang="en-US"/>
          </a:p>
        </p:txBody>
      </p:sp>
    </p:spTree>
    <p:extLst>
      <p:ext uri="{BB962C8B-B14F-4D97-AF65-F5344CB8AC3E}">
        <p14:creationId xmlns:p14="http://schemas.microsoft.com/office/powerpoint/2010/main" val="108674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Note that </a:t>
            </a:r>
            <a:r>
              <a:rPr lang="en-US" dirty="0" err="1"/>
              <a:t>Loepp</a:t>
            </a:r>
            <a:r>
              <a:rPr lang="en-US" dirty="0"/>
              <a:t> has gotten a huge raise each of the last two years; his salary has jumped up from $3 million to $19 in two years. </a:t>
            </a:r>
          </a:p>
        </p:txBody>
      </p:sp>
      <p:sp>
        <p:nvSpPr>
          <p:cNvPr id="4" name="Slide Number Placeholder 3"/>
          <p:cNvSpPr>
            <a:spLocks noGrp="1"/>
          </p:cNvSpPr>
          <p:nvPr>
            <p:ph type="sldNum" sz="quarter" idx="5"/>
          </p:nvPr>
        </p:nvSpPr>
        <p:spPr/>
        <p:txBody>
          <a:bodyPr/>
          <a:lstStyle/>
          <a:p>
            <a:fld id="{C5C032BA-11A0-1B45-9991-D1197CE0798F}" type="slidenum">
              <a:rPr lang="en-US" smtClean="0"/>
              <a:t>7</a:t>
            </a:fld>
            <a:endParaRPr lang="en-US"/>
          </a:p>
        </p:txBody>
      </p:sp>
    </p:spTree>
    <p:extLst>
      <p:ext uri="{BB962C8B-B14F-4D97-AF65-F5344CB8AC3E}">
        <p14:creationId xmlns:p14="http://schemas.microsoft.com/office/powerpoint/2010/main" val="298973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is to prevent a higher-paying private system from undermining the public system, which would create one system for the rich and one for the rest of us.  </a:t>
            </a:r>
          </a:p>
          <a:p>
            <a:pPr marL="228600" indent="-228600">
              <a:buAutoNum type="arabicPeriod"/>
            </a:pPr>
            <a:r>
              <a:rPr lang="en-US" dirty="0"/>
              <a:t>A supplemental plan might be if Medicare will reimburse for 6 chiropractic visits a year, but you have a history of back problems, you might want to buy a supplemental plan that includes additional chiropractic visits. Or it could be for non-essential procedures, like cosmetic surgery, </a:t>
            </a:r>
            <a:r>
              <a:rPr lang="en-US" dirty="0" err="1"/>
              <a:t>botox</a:t>
            </a:r>
            <a:r>
              <a:rPr lang="en-US" dirty="0"/>
              <a:t> etc.  </a:t>
            </a:r>
          </a:p>
          <a:p>
            <a:pPr marL="228600" indent="-228600">
              <a:buAutoNum type="arabicPeriod"/>
            </a:pPr>
            <a:r>
              <a:rPr lang="en-US" dirty="0"/>
              <a:t>On the issue of displaced workers:  2 years of paid time off is not a bad consolation prize.  Most industries that are shrunk or eliminated are done so by the decisions that governments make.  For example, Amazon pays no sales tax, that is part of how it has been allowed to put most bookstores out of business.  No one cared when Borders when out of business, no one gave those workers 2 years of salary replacement, they were just out on their ass. </a:t>
            </a:r>
          </a:p>
        </p:txBody>
      </p:sp>
      <p:sp>
        <p:nvSpPr>
          <p:cNvPr id="4" name="Slide Number Placeholder 3"/>
          <p:cNvSpPr>
            <a:spLocks noGrp="1"/>
          </p:cNvSpPr>
          <p:nvPr>
            <p:ph type="sldNum" sz="quarter" idx="5"/>
          </p:nvPr>
        </p:nvSpPr>
        <p:spPr/>
        <p:txBody>
          <a:bodyPr/>
          <a:lstStyle/>
          <a:p>
            <a:fld id="{C5C032BA-11A0-1B45-9991-D1197CE0798F}" type="slidenum">
              <a:rPr lang="en-US" smtClean="0"/>
              <a:t>12</a:t>
            </a:fld>
            <a:endParaRPr lang="en-US"/>
          </a:p>
        </p:txBody>
      </p:sp>
    </p:spTree>
    <p:extLst>
      <p:ext uri="{BB962C8B-B14F-4D97-AF65-F5344CB8AC3E}">
        <p14:creationId xmlns:p14="http://schemas.microsoft.com/office/powerpoint/2010/main" val="2147765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032BA-11A0-1B45-9991-D1197CE0798F}" type="slidenum">
              <a:rPr lang="en-US" smtClean="0"/>
              <a:t>14</a:t>
            </a:fld>
            <a:endParaRPr lang="en-US"/>
          </a:p>
        </p:txBody>
      </p:sp>
    </p:spTree>
    <p:extLst>
      <p:ext uri="{BB962C8B-B14F-4D97-AF65-F5344CB8AC3E}">
        <p14:creationId xmlns:p14="http://schemas.microsoft.com/office/powerpoint/2010/main" val="213207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THIS!   AND SAY IT WILL SAVE ALMOST ALL OF US MONEY</a:t>
            </a:r>
          </a:p>
        </p:txBody>
      </p:sp>
      <p:sp>
        <p:nvSpPr>
          <p:cNvPr id="4" name="Slide Number Placeholder 3"/>
          <p:cNvSpPr>
            <a:spLocks noGrp="1"/>
          </p:cNvSpPr>
          <p:nvPr>
            <p:ph type="sldNum" sz="quarter" idx="5"/>
          </p:nvPr>
        </p:nvSpPr>
        <p:spPr/>
        <p:txBody>
          <a:bodyPr/>
          <a:lstStyle/>
          <a:p>
            <a:fld id="{C5C032BA-11A0-1B45-9991-D1197CE0798F}" type="slidenum">
              <a:rPr lang="en-US" smtClean="0"/>
              <a:t>15</a:t>
            </a:fld>
            <a:endParaRPr lang="en-US"/>
          </a:p>
        </p:txBody>
      </p:sp>
    </p:spTree>
    <p:extLst>
      <p:ext uri="{BB962C8B-B14F-4D97-AF65-F5344CB8AC3E}">
        <p14:creationId xmlns:p14="http://schemas.microsoft.com/office/powerpoint/2010/main" val="137338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C5C032BA-11A0-1B45-9991-D1197CE0798F}" type="slidenum">
              <a:rPr lang="en-US" smtClean="0"/>
              <a:t>16</a:t>
            </a:fld>
            <a:endParaRPr lang="en-US"/>
          </a:p>
        </p:txBody>
      </p:sp>
    </p:spTree>
    <p:extLst>
      <p:ext uri="{BB962C8B-B14F-4D97-AF65-F5344CB8AC3E}">
        <p14:creationId xmlns:p14="http://schemas.microsoft.com/office/powerpoint/2010/main" val="2882429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here that this is based on the </a:t>
            </a:r>
            <a:r>
              <a:rPr lang="en-US" dirty="0" err="1"/>
              <a:t>Mercatus</a:t>
            </a:r>
            <a:r>
              <a:rPr lang="en-US" dirty="0"/>
              <a:t> study ($2 trillion, this is the right wing estimate) and the PERI </a:t>
            </a:r>
            <a:r>
              <a:rPr lang="en-US" dirty="0" err="1"/>
              <a:t>Umass</a:t>
            </a:r>
            <a:r>
              <a:rPr lang="en-US" dirty="0"/>
              <a:t> study (This is $5 trillion, the left wing study)-– but note also that even if we don’t get as much savings from cutting reimbursements, </a:t>
            </a:r>
            <a:r>
              <a:rPr lang="en-US" dirty="0" err="1"/>
              <a:t>eg</a:t>
            </a:r>
            <a:r>
              <a:rPr lang="en-US" dirty="0"/>
              <a:t> and we end up breaking even, we still come out ahead as a country because it is the moral and the humane and the right thing to do</a:t>
            </a:r>
          </a:p>
        </p:txBody>
      </p:sp>
      <p:sp>
        <p:nvSpPr>
          <p:cNvPr id="4" name="Slide Number Placeholder 3"/>
          <p:cNvSpPr>
            <a:spLocks noGrp="1"/>
          </p:cNvSpPr>
          <p:nvPr>
            <p:ph type="sldNum" sz="quarter" idx="5"/>
          </p:nvPr>
        </p:nvSpPr>
        <p:spPr/>
        <p:txBody>
          <a:bodyPr/>
          <a:lstStyle/>
          <a:p>
            <a:fld id="{C5C032BA-11A0-1B45-9991-D1197CE0798F}" type="slidenum">
              <a:rPr lang="en-US" smtClean="0"/>
              <a:t>17</a:t>
            </a:fld>
            <a:endParaRPr lang="en-US"/>
          </a:p>
        </p:txBody>
      </p:sp>
    </p:spTree>
    <p:extLst>
      <p:ext uri="{BB962C8B-B14F-4D97-AF65-F5344CB8AC3E}">
        <p14:creationId xmlns:p14="http://schemas.microsoft.com/office/powerpoint/2010/main" val="2313652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032BA-11A0-1B45-9991-D1197CE0798F}" type="slidenum">
              <a:rPr lang="en-US" smtClean="0"/>
              <a:t>18</a:t>
            </a:fld>
            <a:endParaRPr lang="en-US"/>
          </a:p>
        </p:txBody>
      </p:sp>
    </p:spTree>
    <p:extLst>
      <p:ext uri="{BB962C8B-B14F-4D97-AF65-F5344CB8AC3E}">
        <p14:creationId xmlns:p14="http://schemas.microsoft.com/office/powerpoint/2010/main" val="367052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032BA-11A0-1B45-9991-D1197CE0798F}" type="slidenum">
              <a:rPr lang="en-US" smtClean="0"/>
              <a:t>19</a:t>
            </a:fld>
            <a:endParaRPr lang="en-US"/>
          </a:p>
        </p:txBody>
      </p:sp>
    </p:spTree>
    <p:extLst>
      <p:ext uri="{BB962C8B-B14F-4D97-AF65-F5344CB8AC3E}">
        <p14:creationId xmlns:p14="http://schemas.microsoft.com/office/powerpoint/2010/main" val="3905606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1C457-5B51-0D4A-8DE5-C6C09C4F6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096F2B-CBE7-1A4C-AB3F-821E98782C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411B15-903C-0A43-8794-384B6B577DA6}"/>
              </a:ext>
            </a:extLst>
          </p:cNvPr>
          <p:cNvSpPr>
            <a:spLocks noGrp="1"/>
          </p:cNvSpPr>
          <p:nvPr>
            <p:ph type="dt" sz="half" idx="10"/>
          </p:nvPr>
        </p:nvSpPr>
        <p:spPr/>
        <p:txBody>
          <a:bodyPr/>
          <a:lstStyle/>
          <a:p>
            <a:fld id="{8588D6AB-C170-8D40-9D48-0836736B80FE}" type="datetimeFigureOut">
              <a:rPr lang="en-US" smtClean="0"/>
              <a:t>6/28/19</a:t>
            </a:fld>
            <a:endParaRPr lang="en-US"/>
          </a:p>
        </p:txBody>
      </p:sp>
      <p:sp>
        <p:nvSpPr>
          <p:cNvPr id="5" name="Footer Placeholder 4">
            <a:extLst>
              <a:ext uri="{FF2B5EF4-FFF2-40B4-BE49-F238E27FC236}">
                <a16:creationId xmlns:a16="http://schemas.microsoft.com/office/drawing/2014/main" id="{49F892DD-1D01-AC48-9D8C-48640B405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4F6FA-5117-0B4A-88A0-233441DC4BC3}"/>
              </a:ext>
            </a:extLst>
          </p:cNvPr>
          <p:cNvSpPr>
            <a:spLocks noGrp="1"/>
          </p:cNvSpPr>
          <p:nvPr>
            <p:ph type="sldNum" sz="quarter" idx="12"/>
          </p:nvPr>
        </p:nvSpPr>
        <p:spPr/>
        <p:txBody>
          <a:bodyPr/>
          <a:lstStyle/>
          <a:p>
            <a:fld id="{932A0C6D-B71D-5444-9A00-E140B18D1DEC}" type="slidenum">
              <a:rPr lang="en-US" smtClean="0"/>
              <a:t>‹#›</a:t>
            </a:fld>
            <a:endParaRPr lang="en-US"/>
          </a:p>
        </p:txBody>
      </p:sp>
    </p:spTree>
    <p:extLst>
      <p:ext uri="{BB962C8B-B14F-4D97-AF65-F5344CB8AC3E}">
        <p14:creationId xmlns:p14="http://schemas.microsoft.com/office/powerpoint/2010/main" val="2337639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4A4C-9FA9-A04A-BF0E-BD31873070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A12366-A972-A646-846D-7BEE78560A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96F4F-C460-5647-9AFC-83D0DA72304C}"/>
              </a:ext>
            </a:extLst>
          </p:cNvPr>
          <p:cNvSpPr>
            <a:spLocks noGrp="1"/>
          </p:cNvSpPr>
          <p:nvPr>
            <p:ph type="dt" sz="half" idx="10"/>
          </p:nvPr>
        </p:nvSpPr>
        <p:spPr/>
        <p:txBody>
          <a:bodyPr/>
          <a:lstStyle/>
          <a:p>
            <a:fld id="{8588D6AB-C170-8D40-9D48-0836736B80FE}" type="datetimeFigureOut">
              <a:rPr lang="en-US" smtClean="0"/>
              <a:t>6/28/19</a:t>
            </a:fld>
            <a:endParaRPr lang="en-US"/>
          </a:p>
        </p:txBody>
      </p:sp>
      <p:sp>
        <p:nvSpPr>
          <p:cNvPr id="5" name="Footer Placeholder 4">
            <a:extLst>
              <a:ext uri="{FF2B5EF4-FFF2-40B4-BE49-F238E27FC236}">
                <a16:creationId xmlns:a16="http://schemas.microsoft.com/office/drawing/2014/main" id="{7AB5660C-E9FB-CA48-B3EF-99EDE9CA4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73FA7-814B-994D-B4F9-A3F579C8292F}"/>
              </a:ext>
            </a:extLst>
          </p:cNvPr>
          <p:cNvSpPr>
            <a:spLocks noGrp="1"/>
          </p:cNvSpPr>
          <p:nvPr>
            <p:ph type="sldNum" sz="quarter" idx="12"/>
          </p:nvPr>
        </p:nvSpPr>
        <p:spPr/>
        <p:txBody>
          <a:bodyPr/>
          <a:lstStyle/>
          <a:p>
            <a:fld id="{932A0C6D-B71D-5444-9A00-E140B18D1DEC}" type="slidenum">
              <a:rPr lang="en-US" smtClean="0"/>
              <a:t>‹#›</a:t>
            </a:fld>
            <a:endParaRPr lang="en-US"/>
          </a:p>
        </p:txBody>
      </p:sp>
    </p:spTree>
    <p:extLst>
      <p:ext uri="{BB962C8B-B14F-4D97-AF65-F5344CB8AC3E}">
        <p14:creationId xmlns:p14="http://schemas.microsoft.com/office/powerpoint/2010/main" val="356523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AEF9C8-C92E-4443-93BE-D11AD4F286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027ED6-F480-4C4F-9D9F-86194D2523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FD03B-22EA-924C-A66D-40F27E9CAA97}"/>
              </a:ext>
            </a:extLst>
          </p:cNvPr>
          <p:cNvSpPr>
            <a:spLocks noGrp="1"/>
          </p:cNvSpPr>
          <p:nvPr>
            <p:ph type="dt" sz="half" idx="10"/>
          </p:nvPr>
        </p:nvSpPr>
        <p:spPr/>
        <p:txBody>
          <a:bodyPr/>
          <a:lstStyle/>
          <a:p>
            <a:fld id="{8588D6AB-C170-8D40-9D48-0836736B80FE}" type="datetimeFigureOut">
              <a:rPr lang="en-US" smtClean="0"/>
              <a:t>6/28/19</a:t>
            </a:fld>
            <a:endParaRPr lang="en-US"/>
          </a:p>
        </p:txBody>
      </p:sp>
      <p:sp>
        <p:nvSpPr>
          <p:cNvPr id="5" name="Footer Placeholder 4">
            <a:extLst>
              <a:ext uri="{FF2B5EF4-FFF2-40B4-BE49-F238E27FC236}">
                <a16:creationId xmlns:a16="http://schemas.microsoft.com/office/drawing/2014/main" id="{04D22CC8-374F-4247-8F4B-08E914854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CA63B1-B794-C74E-B73B-9C5D7F1DCACE}"/>
              </a:ext>
            </a:extLst>
          </p:cNvPr>
          <p:cNvSpPr>
            <a:spLocks noGrp="1"/>
          </p:cNvSpPr>
          <p:nvPr>
            <p:ph type="sldNum" sz="quarter" idx="12"/>
          </p:nvPr>
        </p:nvSpPr>
        <p:spPr/>
        <p:txBody>
          <a:bodyPr/>
          <a:lstStyle/>
          <a:p>
            <a:fld id="{932A0C6D-B71D-5444-9A00-E140B18D1DEC}" type="slidenum">
              <a:rPr lang="en-US" smtClean="0"/>
              <a:t>‹#›</a:t>
            </a:fld>
            <a:endParaRPr lang="en-US"/>
          </a:p>
        </p:txBody>
      </p:sp>
    </p:spTree>
    <p:extLst>
      <p:ext uri="{BB962C8B-B14F-4D97-AF65-F5344CB8AC3E}">
        <p14:creationId xmlns:p14="http://schemas.microsoft.com/office/powerpoint/2010/main" val="125371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F9138-938D-2C4A-9C5D-C270A099CA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069402-6B83-5540-B48D-674C51269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B0B61-5D3C-5C4C-8680-D182EEDE43D6}"/>
              </a:ext>
            </a:extLst>
          </p:cNvPr>
          <p:cNvSpPr>
            <a:spLocks noGrp="1"/>
          </p:cNvSpPr>
          <p:nvPr>
            <p:ph type="dt" sz="half" idx="10"/>
          </p:nvPr>
        </p:nvSpPr>
        <p:spPr/>
        <p:txBody>
          <a:bodyPr/>
          <a:lstStyle/>
          <a:p>
            <a:fld id="{8588D6AB-C170-8D40-9D48-0836736B80FE}" type="datetimeFigureOut">
              <a:rPr lang="en-US" smtClean="0"/>
              <a:t>6/28/19</a:t>
            </a:fld>
            <a:endParaRPr lang="en-US"/>
          </a:p>
        </p:txBody>
      </p:sp>
      <p:sp>
        <p:nvSpPr>
          <p:cNvPr id="5" name="Footer Placeholder 4">
            <a:extLst>
              <a:ext uri="{FF2B5EF4-FFF2-40B4-BE49-F238E27FC236}">
                <a16:creationId xmlns:a16="http://schemas.microsoft.com/office/drawing/2014/main" id="{F330D59C-F628-2547-B6F4-450BAEC62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51ED6-74B9-D843-9B84-B748434B0C7C}"/>
              </a:ext>
            </a:extLst>
          </p:cNvPr>
          <p:cNvSpPr>
            <a:spLocks noGrp="1"/>
          </p:cNvSpPr>
          <p:nvPr>
            <p:ph type="sldNum" sz="quarter" idx="12"/>
          </p:nvPr>
        </p:nvSpPr>
        <p:spPr/>
        <p:txBody>
          <a:bodyPr/>
          <a:lstStyle/>
          <a:p>
            <a:fld id="{932A0C6D-B71D-5444-9A00-E140B18D1DEC}" type="slidenum">
              <a:rPr lang="en-US" smtClean="0"/>
              <a:t>‹#›</a:t>
            </a:fld>
            <a:endParaRPr lang="en-US"/>
          </a:p>
        </p:txBody>
      </p:sp>
    </p:spTree>
    <p:extLst>
      <p:ext uri="{BB962C8B-B14F-4D97-AF65-F5344CB8AC3E}">
        <p14:creationId xmlns:p14="http://schemas.microsoft.com/office/powerpoint/2010/main" val="385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1F8B-EE05-F144-A09A-04C6C98226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A685EA-40CC-BE4F-94AF-E416FD5E1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2E93AD-933E-2F40-B056-8528D296FAA8}"/>
              </a:ext>
            </a:extLst>
          </p:cNvPr>
          <p:cNvSpPr>
            <a:spLocks noGrp="1"/>
          </p:cNvSpPr>
          <p:nvPr>
            <p:ph type="dt" sz="half" idx="10"/>
          </p:nvPr>
        </p:nvSpPr>
        <p:spPr/>
        <p:txBody>
          <a:bodyPr/>
          <a:lstStyle/>
          <a:p>
            <a:fld id="{8588D6AB-C170-8D40-9D48-0836736B80FE}" type="datetimeFigureOut">
              <a:rPr lang="en-US" smtClean="0"/>
              <a:t>6/28/19</a:t>
            </a:fld>
            <a:endParaRPr lang="en-US"/>
          </a:p>
        </p:txBody>
      </p:sp>
      <p:sp>
        <p:nvSpPr>
          <p:cNvPr id="5" name="Footer Placeholder 4">
            <a:extLst>
              <a:ext uri="{FF2B5EF4-FFF2-40B4-BE49-F238E27FC236}">
                <a16:creationId xmlns:a16="http://schemas.microsoft.com/office/drawing/2014/main" id="{E7A4589B-E133-BC49-90F5-ECE4191005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7F3DD-792D-FA4C-87B2-3FFB447AC519}"/>
              </a:ext>
            </a:extLst>
          </p:cNvPr>
          <p:cNvSpPr>
            <a:spLocks noGrp="1"/>
          </p:cNvSpPr>
          <p:nvPr>
            <p:ph type="sldNum" sz="quarter" idx="12"/>
          </p:nvPr>
        </p:nvSpPr>
        <p:spPr/>
        <p:txBody>
          <a:bodyPr/>
          <a:lstStyle/>
          <a:p>
            <a:fld id="{932A0C6D-B71D-5444-9A00-E140B18D1DEC}" type="slidenum">
              <a:rPr lang="en-US" smtClean="0"/>
              <a:t>‹#›</a:t>
            </a:fld>
            <a:endParaRPr lang="en-US"/>
          </a:p>
        </p:txBody>
      </p:sp>
    </p:spTree>
    <p:extLst>
      <p:ext uri="{BB962C8B-B14F-4D97-AF65-F5344CB8AC3E}">
        <p14:creationId xmlns:p14="http://schemas.microsoft.com/office/powerpoint/2010/main" val="81445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1FCF-D945-7B43-8FC1-3695748060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B13E85-6C2E-1E41-A7E3-B295465015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6365E5-9FAB-D044-81F6-0D80F5643F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E44FAF-C3C9-5341-8444-1DC7BC3D0224}"/>
              </a:ext>
            </a:extLst>
          </p:cNvPr>
          <p:cNvSpPr>
            <a:spLocks noGrp="1"/>
          </p:cNvSpPr>
          <p:nvPr>
            <p:ph type="dt" sz="half" idx="10"/>
          </p:nvPr>
        </p:nvSpPr>
        <p:spPr/>
        <p:txBody>
          <a:bodyPr/>
          <a:lstStyle/>
          <a:p>
            <a:fld id="{8588D6AB-C170-8D40-9D48-0836736B80FE}" type="datetimeFigureOut">
              <a:rPr lang="en-US" smtClean="0"/>
              <a:t>6/28/19</a:t>
            </a:fld>
            <a:endParaRPr lang="en-US"/>
          </a:p>
        </p:txBody>
      </p:sp>
      <p:sp>
        <p:nvSpPr>
          <p:cNvPr id="6" name="Footer Placeholder 5">
            <a:extLst>
              <a:ext uri="{FF2B5EF4-FFF2-40B4-BE49-F238E27FC236}">
                <a16:creationId xmlns:a16="http://schemas.microsoft.com/office/drawing/2014/main" id="{CCC36901-ED89-D24B-939E-BC64798DE1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71CF3-B2DF-194E-B6ED-0CB858B9DB2A}"/>
              </a:ext>
            </a:extLst>
          </p:cNvPr>
          <p:cNvSpPr>
            <a:spLocks noGrp="1"/>
          </p:cNvSpPr>
          <p:nvPr>
            <p:ph type="sldNum" sz="quarter" idx="12"/>
          </p:nvPr>
        </p:nvSpPr>
        <p:spPr/>
        <p:txBody>
          <a:bodyPr/>
          <a:lstStyle/>
          <a:p>
            <a:fld id="{932A0C6D-B71D-5444-9A00-E140B18D1DEC}" type="slidenum">
              <a:rPr lang="en-US" smtClean="0"/>
              <a:t>‹#›</a:t>
            </a:fld>
            <a:endParaRPr lang="en-US"/>
          </a:p>
        </p:txBody>
      </p:sp>
    </p:spTree>
    <p:extLst>
      <p:ext uri="{BB962C8B-B14F-4D97-AF65-F5344CB8AC3E}">
        <p14:creationId xmlns:p14="http://schemas.microsoft.com/office/powerpoint/2010/main" val="324048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F947-CB97-D24D-A79B-D7D7624A2A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461DDC-8BEB-B14B-ABD1-FD241342C5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8ABD90-9C66-FF45-85FE-A4FF3CE3CB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0538B2-B471-1F46-8985-064E5905FD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331F3B-A253-2843-8BE9-1DF0937797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9E8C78-CD12-C741-B82B-8DA88ABD4961}"/>
              </a:ext>
            </a:extLst>
          </p:cNvPr>
          <p:cNvSpPr>
            <a:spLocks noGrp="1"/>
          </p:cNvSpPr>
          <p:nvPr>
            <p:ph type="dt" sz="half" idx="10"/>
          </p:nvPr>
        </p:nvSpPr>
        <p:spPr/>
        <p:txBody>
          <a:bodyPr/>
          <a:lstStyle/>
          <a:p>
            <a:fld id="{8588D6AB-C170-8D40-9D48-0836736B80FE}" type="datetimeFigureOut">
              <a:rPr lang="en-US" smtClean="0"/>
              <a:t>6/28/19</a:t>
            </a:fld>
            <a:endParaRPr lang="en-US"/>
          </a:p>
        </p:txBody>
      </p:sp>
      <p:sp>
        <p:nvSpPr>
          <p:cNvPr id="8" name="Footer Placeholder 7">
            <a:extLst>
              <a:ext uri="{FF2B5EF4-FFF2-40B4-BE49-F238E27FC236}">
                <a16:creationId xmlns:a16="http://schemas.microsoft.com/office/drawing/2014/main" id="{353EB69E-CFF5-4344-B402-5F7854B363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ECB0B3-8FB9-7B43-90F4-AE68378DE86A}"/>
              </a:ext>
            </a:extLst>
          </p:cNvPr>
          <p:cNvSpPr>
            <a:spLocks noGrp="1"/>
          </p:cNvSpPr>
          <p:nvPr>
            <p:ph type="sldNum" sz="quarter" idx="12"/>
          </p:nvPr>
        </p:nvSpPr>
        <p:spPr/>
        <p:txBody>
          <a:bodyPr/>
          <a:lstStyle/>
          <a:p>
            <a:fld id="{932A0C6D-B71D-5444-9A00-E140B18D1DEC}" type="slidenum">
              <a:rPr lang="en-US" smtClean="0"/>
              <a:t>‹#›</a:t>
            </a:fld>
            <a:endParaRPr lang="en-US"/>
          </a:p>
        </p:txBody>
      </p:sp>
    </p:spTree>
    <p:extLst>
      <p:ext uri="{BB962C8B-B14F-4D97-AF65-F5344CB8AC3E}">
        <p14:creationId xmlns:p14="http://schemas.microsoft.com/office/powerpoint/2010/main" val="371695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BD52-F5D6-6741-B38B-6A6AD57790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66F007-CA19-E74C-BD4E-F91C4CAB02E2}"/>
              </a:ext>
            </a:extLst>
          </p:cNvPr>
          <p:cNvSpPr>
            <a:spLocks noGrp="1"/>
          </p:cNvSpPr>
          <p:nvPr>
            <p:ph type="dt" sz="half" idx="10"/>
          </p:nvPr>
        </p:nvSpPr>
        <p:spPr/>
        <p:txBody>
          <a:bodyPr/>
          <a:lstStyle/>
          <a:p>
            <a:fld id="{8588D6AB-C170-8D40-9D48-0836736B80FE}" type="datetimeFigureOut">
              <a:rPr lang="en-US" smtClean="0"/>
              <a:t>6/28/19</a:t>
            </a:fld>
            <a:endParaRPr lang="en-US"/>
          </a:p>
        </p:txBody>
      </p:sp>
      <p:sp>
        <p:nvSpPr>
          <p:cNvPr id="4" name="Footer Placeholder 3">
            <a:extLst>
              <a:ext uri="{FF2B5EF4-FFF2-40B4-BE49-F238E27FC236}">
                <a16:creationId xmlns:a16="http://schemas.microsoft.com/office/drawing/2014/main" id="{56956967-7768-AD49-8CE1-551C851B6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50F365-9633-224D-A8DF-A1D5CE44D7D7}"/>
              </a:ext>
            </a:extLst>
          </p:cNvPr>
          <p:cNvSpPr>
            <a:spLocks noGrp="1"/>
          </p:cNvSpPr>
          <p:nvPr>
            <p:ph type="sldNum" sz="quarter" idx="12"/>
          </p:nvPr>
        </p:nvSpPr>
        <p:spPr/>
        <p:txBody>
          <a:bodyPr/>
          <a:lstStyle/>
          <a:p>
            <a:fld id="{932A0C6D-B71D-5444-9A00-E140B18D1DEC}" type="slidenum">
              <a:rPr lang="en-US" smtClean="0"/>
              <a:t>‹#›</a:t>
            </a:fld>
            <a:endParaRPr lang="en-US"/>
          </a:p>
        </p:txBody>
      </p:sp>
    </p:spTree>
    <p:extLst>
      <p:ext uri="{BB962C8B-B14F-4D97-AF65-F5344CB8AC3E}">
        <p14:creationId xmlns:p14="http://schemas.microsoft.com/office/powerpoint/2010/main" val="121704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179D4-16B2-2D40-A9C2-9DC7C080EFAD}"/>
              </a:ext>
            </a:extLst>
          </p:cNvPr>
          <p:cNvSpPr>
            <a:spLocks noGrp="1"/>
          </p:cNvSpPr>
          <p:nvPr>
            <p:ph type="dt" sz="half" idx="10"/>
          </p:nvPr>
        </p:nvSpPr>
        <p:spPr/>
        <p:txBody>
          <a:bodyPr/>
          <a:lstStyle/>
          <a:p>
            <a:fld id="{8588D6AB-C170-8D40-9D48-0836736B80FE}" type="datetimeFigureOut">
              <a:rPr lang="en-US" smtClean="0"/>
              <a:t>6/28/19</a:t>
            </a:fld>
            <a:endParaRPr lang="en-US"/>
          </a:p>
        </p:txBody>
      </p:sp>
      <p:sp>
        <p:nvSpPr>
          <p:cNvPr id="3" name="Footer Placeholder 2">
            <a:extLst>
              <a:ext uri="{FF2B5EF4-FFF2-40B4-BE49-F238E27FC236}">
                <a16:creationId xmlns:a16="http://schemas.microsoft.com/office/drawing/2014/main" id="{A49BEC8C-F287-E743-AC2E-062FDBAE89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9F89FB-E9DB-5649-B9FE-25C2C4277443}"/>
              </a:ext>
            </a:extLst>
          </p:cNvPr>
          <p:cNvSpPr>
            <a:spLocks noGrp="1"/>
          </p:cNvSpPr>
          <p:nvPr>
            <p:ph type="sldNum" sz="quarter" idx="12"/>
          </p:nvPr>
        </p:nvSpPr>
        <p:spPr/>
        <p:txBody>
          <a:bodyPr/>
          <a:lstStyle/>
          <a:p>
            <a:fld id="{932A0C6D-B71D-5444-9A00-E140B18D1DEC}" type="slidenum">
              <a:rPr lang="en-US" smtClean="0"/>
              <a:t>‹#›</a:t>
            </a:fld>
            <a:endParaRPr lang="en-US"/>
          </a:p>
        </p:txBody>
      </p:sp>
    </p:spTree>
    <p:extLst>
      <p:ext uri="{BB962C8B-B14F-4D97-AF65-F5344CB8AC3E}">
        <p14:creationId xmlns:p14="http://schemas.microsoft.com/office/powerpoint/2010/main" val="230764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B4E78-9DF5-D546-BDAF-B150CFFFE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BF8154-1187-624C-B9ED-44B5947BDA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956125-71AC-AC40-A542-320B81A6E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8ED34F-B7F5-FB4C-9CA5-36B748CACDB2}"/>
              </a:ext>
            </a:extLst>
          </p:cNvPr>
          <p:cNvSpPr>
            <a:spLocks noGrp="1"/>
          </p:cNvSpPr>
          <p:nvPr>
            <p:ph type="dt" sz="half" idx="10"/>
          </p:nvPr>
        </p:nvSpPr>
        <p:spPr/>
        <p:txBody>
          <a:bodyPr/>
          <a:lstStyle/>
          <a:p>
            <a:fld id="{8588D6AB-C170-8D40-9D48-0836736B80FE}" type="datetimeFigureOut">
              <a:rPr lang="en-US" smtClean="0"/>
              <a:t>6/28/19</a:t>
            </a:fld>
            <a:endParaRPr lang="en-US"/>
          </a:p>
        </p:txBody>
      </p:sp>
      <p:sp>
        <p:nvSpPr>
          <p:cNvPr id="6" name="Footer Placeholder 5">
            <a:extLst>
              <a:ext uri="{FF2B5EF4-FFF2-40B4-BE49-F238E27FC236}">
                <a16:creationId xmlns:a16="http://schemas.microsoft.com/office/drawing/2014/main" id="{D25C8804-C011-804C-B054-FAD78DD7C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DBC71-7352-E642-9309-964778798F87}"/>
              </a:ext>
            </a:extLst>
          </p:cNvPr>
          <p:cNvSpPr>
            <a:spLocks noGrp="1"/>
          </p:cNvSpPr>
          <p:nvPr>
            <p:ph type="sldNum" sz="quarter" idx="12"/>
          </p:nvPr>
        </p:nvSpPr>
        <p:spPr/>
        <p:txBody>
          <a:bodyPr/>
          <a:lstStyle/>
          <a:p>
            <a:fld id="{932A0C6D-B71D-5444-9A00-E140B18D1DEC}" type="slidenum">
              <a:rPr lang="en-US" smtClean="0"/>
              <a:t>‹#›</a:t>
            </a:fld>
            <a:endParaRPr lang="en-US"/>
          </a:p>
        </p:txBody>
      </p:sp>
    </p:spTree>
    <p:extLst>
      <p:ext uri="{BB962C8B-B14F-4D97-AF65-F5344CB8AC3E}">
        <p14:creationId xmlns:p14="http://schemas.microsoft.com/office/powerpoint/2010/main" val="384318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0F01-BA6B-F849-960F-C77925124C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DEF08-1FA2-9740-B227-21AACA2881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AA4806-1D0E-8F49-84A9-A05B0EE8F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2DA26B-EE2D-7E4B-BE55-E1516F38D556}"/>
              </a:ext>
            </a:extLst>
          </p:cNvPr>
          <p:cNvSpPr>
            <a:spLocks noGrp="1"/>
          </p:cNvSpPr>
          <p:nvPr>
            <p:ph type="dt" sz="half" idx="10"/>
          </p:nvPr>
        </p:nvSpPr>
        <p:spPr/>
        <p:txBody>
          <a:bodyPr/>
          <a:lstStyle/>
          <a:p>
            <a:fld id="{8588D6AB-C170-8D40-9D48-0836736B80FE}" type="datetimeFigureOut">
              <a:rPr lang="en-US" smtClean="0"/>
              <a:t>6/28/19</a:t>
            </a:fld>
            <a:endParaRPr lang="en-US"/>
          </a:p>
        </p:txBody>
      </p:sp>
      <p:sp>
        <p:nvSpPr>
          <p:cNvPr id="6" name="Footer Placeholder 5">
            <a:extLst>
              <a:ext uri="{FF2B5EF4-FFF2-40B4-BE49-F238E27FC236}">
                <a16:creationId xmlns:a16="http://schemas.microsoft.com/office/drawing/2014/main" id="{A4AD60D3-10A3-BD46-AC2B-BDD9B0D686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C32C8-AA27-DE4E-B73E-897F25889A78}"/>
              </a:ext>
            </a:extLst>
          </p:cNvPr>
          <p:cNvSpPr>
            <a:spLocks noGrp="1"/>
          </p:cNvSpPr>
          <p:nvPr>
            <p:ph type="sldNum" sz="quarter" idx="12"/>
          </p:nvPr>
        </p:nvSpPr>
        <p:spPr/>
        <p:txBody>
          <a:bodyPr/>
          <a:lstStyle/>
          <a:p>
            <a:fld id="{932A0C6D-B71D-5444-9A00-E140B18D1DEC}" type="slidenum">
              <a:rPr lang="en-US" smtClean="0"/>
              <a:t>‹#›</a:t>
            </a:fld>
            <a:endParaRPr lang="en-US"/>
          </a:p>
        </p:txBody>
      </p:sp>
    </p:spTree>
    <p:extLst>
      <p:ext uri="{BB962C8B-B14F-4D97-AF65-F5344CB8AC3E}">
        <p14:creationId xmlns:p14="http://schemas.microsoft.com/office/powerpoint/2010/main" val="405855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C2DA67-8AD7-5B40-8C18-66C7D6A524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E3B43B-1F34-AC40-8383-48012E481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E9FCD-7C32-2D44-9DD4-9FEC5DA8F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8D6AB-C170-8D40-9D48-0836736B80FE}" type="datetimeFigureOut">
              <a:rPr lang="en-US" smtClean="0"/>
              <a:t>6/28/19</a:t>
            </a:fld>
            <a:endParaRPr lang="en-US"/>
          </a:p>
        </p:txBody>
      </p:sp>
      <p:sp>
        <p:nvSpPr>
          <p:cNvPr id="5" name="Footer Placeholder 4">
            <a:extLst>
              <a:ext uri="{FF2B5EF4-FFF2-40B4-BE49-F238E27FC236}">
                <a16:creationId xmlns:a16="http://schemas.microsoft.com/office/drawing/2014/main" id="{2EB6E7A1-6172-9947-A8BB-91A54B08D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916F74-79AE-144A-B928-1A6C643168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A0C6D-B71D-5444-9A00-E140B18D1DEC}" type="slidenum">
              <a:rPr lang="en-US" smtClean="0"/>
              <a:t>‹#›</a:t>
            </a:fld>
            <a:endParaRPr lang="en-US"/>
          </a:p>
        </p:txBody>
      </p:sp>
    </p:spTree>
    <p:extLst>
      <p:ext uri="{BB962C8B-B14F-4D97-AF65-F5344CB8AC3E}">
        <p14:creationId xmlns:p14="http://schemas.microsoft.com/office/powerpoint/2010/main" val="4257455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cebook.com/M4SPH/" TargetMode="External"/><Relationship Id="rId2" Type="http://schemas.openxmlformats.org/officeDocument/2006/relationships/hyperlink" Target="http://www.michigan4singlepayer.org/" TargetMode="Externa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s://twitter.com/Medicare4AllMI"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jmc.com/newsroom/federal-government-funds-two-thirds-of-healthcare-costs-study-find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eri.umass.edu/publication/item/1127-economic-analysis-of-medicare-for-al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sanders.senate.gov/download/options-to-finance-medicare-for-all?inline=fil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ews.harvard.edu/gazette/story/2009/09/new-study-finds-45000-deaths-annually-linked-to-lack-of-health-coverage/?fbclid=IwAR1zzg-SoQzLNvbReFEJUoruFioLxJB16tLXz00mzDfafOnWwFDfmCPZqfM" TargetMode="External"/><Relationship Id="rId2" Type="http://schemas.openxmlformats.org/officeDocument/2006/relationships/hyperlink" Target="https://www.kff.org/uninsured/report/the-uninsured-and-the-aca-a-primer-key-facts-about-health-insurance-and-the-uninsured-amidst-changes-to-the-affordable-care-act/" TargetMode="External"/><Relationship Id="rId1" Type="http://schemas.openxmlformats.org/officeDocument/2006/relationships/slideLayout" Target="../slideLayouts/slideLayout2.xml"/><Relationship Id="rId4" Type="http://schemas.openxmlformats.org/officeDocument/2006/relationships/hyperlink" Target="https://www.commonwealthfund.org/press-release/2017/underinsured-rate-increased-sharply-2016-more-two-five-marketplace-enrollees-an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jph.aphapublications.org/doi/10.2105/AJPH.2018.304901?eType=EmailBlastContent&amp;amp;eId=a5697b7e-8ffc-4373-b9d2-3eb745d9debb&amp;amp;=&am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businessinsider.com/gofundme-being-used-for-medical-costs-is-bad-sign-for-us-healthcare-2019-1" TargetMode="External"/><Relationship Id="rId5" Type="http://schemas.openxmlformats.org/officeDocument/2006/relationships/hyperlink" Target="https://www.amjmed.com/article/S0002-9343(18)30509-6/fulltext" TargetMode="External"/><Relationship Id="rId4" Type="http://schemas.openxmlformats.org/officeDocument/2006/relationships/hyperlink" Target="https://www.kff.org/report-section/the-burden-of-medical-debt-section-3-consequences-of-medical-bill-problem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E00D-1C0C-2C4E-867B-138D24AB06A0}"/>
              </a:ext>
            </a:extLst>
          </p:cNvPr>
          <p:cNvSpPr>
            <a:spLocks noGrp="1"/>
          </p:cNvSpPr>
          <p:nvPr>
            <p:ph type="ctrTitle"/>
          </p:nvPr>
        </p:nvSpPr>
        <p:spPr>
          <a:xfrm>
            <a:off x="1427748" y="418056"/>
            <a:ext cx="9144000" cy="2387600"/>
          </a:xfrm>
        </p:spPr>
        <p:txBody>
          <a:bodyPr/>
          <a:lstStyle/>
          <a:p>
            <a:r>
              <a:rPr lang="en-US" dirty="0"/>
              <a:t>Why we need Single Payer Medicare for All Now</a:t>
            </a:r>
          </a:p>
        </p:txBody>
      </p:sp>
      <p:sp>
        <p:nvSpPr>
          <p:cNvPr id="3" name="Subtitle 2">
            <a:extLst>
              <a:ext uri="{FF2B5EF4-FFF2-40B4-BE49-F238E27FC236}">
                <a16:creationId xmlns:a16="http://schemas.microsoft.com/office/drawing/2014/main" id="{7A68A1F9-8D8C-994F-B8FB-407E3E9E918F}"/>
              </a:ext>
            </a:extLst>
          </p:cNvPr>
          <p:cNvSpPr>
            <a:spLocks noGrp="1"/>
          </p:cNvSpPr>
          <p:nvPr>
            <p:ph type="subTitle" idx="1"/>
          </p:nvPr>
        </p:nvSpPr>
        <p:spPr>
          <a:xfrm>
            <a:off x="1656347" y="5194802"/>
            <a:ext cx="9144000" cy="1655762"/>
          </a:xfrm>
        </p:spPr>
        <p:txBody>
          <a:bodyPr>
            <a:normAutofit/>
          </a:bodyPr>
          <a:lstStyle/>
          <a:p>
            <a:endParaRPr lang="en-US" sz="1800">
              <a:hlinkClick r:id="rId2"/>
            </a:endParaRPr>
          </a:p>
          <a:p>
            <a:r>
              <a:rPr lang="en-US" sz="1800">
                <a:hlinkClick r:id="rId2"/>
              </a:rPr>
              <a:t>www</a:t>
            </a:r>
            <a:r>
              <a:rPr lang="en-US" sz="1800" dirty="0">
                <a:hlinkClick r:id="rId2"/>
              </a:rPr>
              <a:t>.michigan4singlepayer.org</a:t>
            </a:r>
            <a:endParaRPr lang="en-US" sz="1800" dirty="0"/>
          </a:p>
          <a:p>
            <a:r>
              <a:rPr lang="en-US" sz="1800" dirty="0">
                <a:hlinkClick r:id="rId3"/>
              </a:rPr>
              <a:t>https://www.facebook.com/M4SPH/</a:t>
            </a:r>
            <a:endParaRPr lang="en-US" sz="1800" dirty="0"/>
          </a:p>
          <a:p>
            <a:r>
              <a:rPr lang="en-US" sz="1800" dirty="0">
                <a:hlinkClick r:id="rId4"/>
              </a:rPr>
              <a:t>https://twitter.com/Medicare4AllMI</a:t>
            </a:r>
            <a:endParaRPr lang="en-US" sz="1800" dirty="0"/>
          </a:p>
        </p:txBody>
      </p:sp>
      <p:pic>
        <p:nvPicPr>
          <p:cNvPr id="5" name="Picture 4">
            <a:extLst>
              <a:ext uri="{FF2B5EF4-FFF2-40B4-BE49-F238E27FC236}">
                <a16:creationId xmlns:a16="http://schemas.microsoft.com/office/drawing/2014/main" id="{E3C53961-9B52-0641-AF00-654DDC4E8F44}"/>
              </a:ext>
            </a:extLst>
          </p:cNvPr>
          <p:cNvPicPr>
            <a:picLocks noChangeAspect="1"/>
          </p:cNvPicPr>
          <p:nvPr/>
        </p:nvPicPr>
        <p:blipFill>
          <a:blip r:embed="rId5"/>
          <a:stretch>
            <a:fillRect/>
          </a:stretch>
        </p:blipFill>
        <p:spPr>
          <a:xfrm>
            <a:off x="2228517" y="2983027"/>
            <a:ext cx="6939547" cy="2211775"/>
          </a:xfrm>
          <a:prstGeom prst="rect">
            <a:avLst/>
          </a:prstGeom>
        </p:spPr>
      </p:pic>
    </p:spTree>
    <p:extLst>
      <p:ext uri="{BB962C8B-B14F-4D97-AF65-F5344CB8AC3E}">
        <p14:creationId xmlns:p14="http://schemas.microsoft.com/office/powerpoint/2010/main" val="1378066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C921-DFFC-3841-B610-AA99C703274F}"/>
              </a:ext>
            </a:extLst>
          </p:cNvPr>
          <p:cNvSpPr>
            <a:spLocks noGrp="1"/>
          </p:cNvSpPr>
          <p:nvPr>
            <p:ph type="title"/>
          </p:nvPr>
        </p:nvSpPr>
        <p:spPr/>
        <p:txBody>
          <a:bodyPr/>
          <a:lstStyle/>
          <a:p>
            <a:pPr algn="ctr"/>
            <a:r>
              <a:rPr lang="en-US" dirty="0"/>
              <a:t>The Solution: Single Payer Universal Healthcare</a:t>
            </a:r>
          </a:p>
        </p:txBody>
      </p:sp>
      <p:sp>
        <p:nvSpPr>
          <p:cNvPr id="3" name="Content Placeholder 2">
            <a:extLst>
              <a:ext uri="{FF2B5EF4-FFF2-40B4-BE49-F238E27FC236}">
                <a16:creationId xmlns:a16="http://schemas.microsoft.com/office/drawing/2014/main" id="{FEE25D02-4E05-224C-A2C2-F19EDB625A45}"/>
              </a:ext>
            </a:extLst>
          </p:cNvPr>
          <p:cNvSpPr>
            <a:spLocks noGrp="1"/>
          </p:cNvSpPr>
          <p:nvPr>
            <p:ph idx="1"/>
          </p:nvPr>
        </p:nvSpPr>
        <p:spPr>
          <a:xfrm>
            <a:off x="164892" y="1690688"/>
            <a:ext cx="12027108" cy="4934964"/>
          </a:xfrm>
        </p:spPr>
        <p:txBody>
          <a:bodyPr/>
          <a:lstStyle/>
          <a:p>
            <a:r>
              <a:rPr lang="en-US" dirty="0"/>
              <a:t>“Improved and Expanded Medicare for All”</a:t>
            </a:r>
          </a:p>
          <a:p>
            <a:r>
              <a:rPr lang="en-US" dirty="0"/>
              <a:t>All residents automatically enrolled</a:t>
            </a:r>
          </a:p>
          <a:p>
            <a:r>
              <a:rPr lang="en-US" dirty="0"/>
              <a:t>No co-pays, premiums, deductibles or other out of pocket costs</a:t>
            </a:r>
          </a:p>
          <a:p>
            <a:r>
              <a:rPr lang="en-US" dirty="0"/>
              <a:t>Coverage = Medicare + vision, dental, and hearing</a:t>
            </a:r>
          </a:p>
          <a:p>
            <a:r>
              <a:rPr lang="en-US" dirty="0"/>
              <a:t>Long term elder and disability care</a:t>
            </a:r>
          </a:p>
          <a:p>
            <a:r>
              <a:rPr lang="en-US" dirty="0"/>
              <a:t>Transportation</a:t>
            </a:r>
          </a:p>
          <a:p>
            <a:endParaRPr lang="en-US" dirty="0"/>
          </a:p>
          <a:p>
            <a:endParaRPr lang="en-US" dirty="0"/>
          </a:p>
          <a:p>
            <a:endParaRPr lang="en-US" dirty="0"/>
          </a:p>
        </p:txBody>
      </p:sp>
    </p:spTree>
    <p:extLst>
      <p:ext uri="{BB962C8B-B14F-4D97-AF65-F5344CB8AC3E}">
        <p14:creationId xmlns:p14="http://schemas.microsoft.com/office/powerpoint/2010/main" val="556203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C921-DFFC-3841-B610-AA99C703274F}"/>
              </a:ext>
            </a:extLst>
          </p:cNvPr>
          <p:cNvSpPr>
            <a:spLocks noGrp="1"/>
          </p:cNvSpPr>
          <p:nvPr>
            <p:ph type="title"/>
          </p:nvPr>
        </p:nvSpPr>
        <p:spPr/>
        <p:txBody>
          <a:bodyPr/>
          <a:lstStyle/>
          <a:p>
            <a:pPr algn="ctr"/>
            <a:r>
              <a:rPr lang="en-US" dirty="0"/>
              <a:t>The Solution: Single Payer Universal Healthcare</a:t>
            </a:r>
          </a:p>
        </p:txBody>
      </p:sp>
      <p:sp>
        <p:nvSpPr>
          <p:cNvPr id="3" name="Content Placeholder 2">
            <a:extLst>
              <a:ext uri="{FF2B5EF4-FFF2-40B4-BE49-F238E27FC236}">
                <a16:creationId xmlns:a16="http://schemas.microsoft.com/office/drawing/2014/main" id="{FEE25D02-4E05-224C-A2C2-F19EDB625A45}"/>
              </a:ext>
            </a:extLst>
          </p:cNvPr>
          <p:cNvSpPr>
            <a:spLocks noGrp="1"/>
          </p:cNvSpPr>
          <p:nvPr>
            <p:ph idx="1"/>
          </p:nvPr>
        </p:nvSpPr>
        <p:spPr>
          <a:xfrm>
            <a:off x="164892" y="1690688"/>
            <a:ext cx="12027108" cy="4934964"/>
          </a:xfrm>
        </p:spPr>
        <p:txBody>
          <a:bodyPr/>
          <a:lstStyle/>
          <a:p>
            <a:r>
              <a:rPr lang="en-US" dirty="0"/>
              <a:t>“Improved and Expanded Medicare for All”</a:t>
            </a:r>
          </a:p>
          <a:p>
            <a:r>
              <a:rPr lang="en-US" dirty="0"/>
              <a:t>All residents automatically enrolled</a:t>
            </a:r>
          </a:p>
          <a:p>
            <a:r>
              <a:rPr lang="en-US" dirty="0"/>
              <a:t>No co-pays, premiums, deductibles or other out of pocket costs</a:t>
            </a:r>
          </a:p>
          <a:p>
            <a:r>
              <a:rPr lang="en-US" dirty="0"/>
              <a:t>Coverage = Medicare + vision, dental, and hearing</a:t>
            </a:r>
          </a:p>
          <a:p>
            <a:r>
              <a:rPr lang="en-US" dirty="0"/>
              <a:t>Long term elder and disability care</a:t>
            </a:r>
          </a:p>
          <a:p>
            <a:r>
              <a:rPr lang="en-US" dirty="0"/>
              <a:t>Transportation</a:t>
            </a:r>
          </a:p>
          <a:p>
            <a:r>
              <a:rPr lang="en-US" dirty="0"/>
              <a:t>Cost containment: “global budgeting” (</a:t>
            </a:r>
            <a:r>
              <a:rPr lang="en-US" dirty="0" err="1"/>
              <a:t>Jayapal</a:t>
            </a:r>
            <a:r>
              <a:rPr lang="en-US" dirty="0"/>
              <a:t>—already in place in Maryland)</a:t>
            </a:r>
          </a:p>
          <a:p>
            <a:endParaRPr lang="en-US" dirty="0"/>
          </a:p>
          <a:p>
            <a:endParaRPr lang="en-US" dirty="0"/>
          </a:p>
          <a:p>
            <a:endParaRPr lang="en-US" dirty="0"/>
          </a:p>
        </p:txBody>
      </p:sp>
    </p:spTree>
    <p:extLst>
      <p:ext uri="{BB962C8B-B14F-4D97-AF65-F5344CB8AC3E}">
        <p14:creationId xmlns:p14="http://schemas.microsoft.com/office/powerpoint/2010/main" val="2200595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C921-DFFC-3841-B610-AA99C703274F}"/>
              </a:ext>
            </a:extLst>
          </p:cNvPr>
          <p:cNvSpPr>
            <a:spLocks noGrp="1"/>
          </p:cNvSpPr>
          <p:nvPr>
            <p:ph type="title"/>
          </p:nvPr>
        </p:nvSpPr>
        <p:spPr/>
        <p:txBody>
          <a:bodyPr/>
          <a:lstStyle/>
          <a:p>
            <a:pPr algn="ctr"/>
            <a:r>
              <a:rPr lang="en-US" dirty="0"/>
              <a:t>The Solution: Single Payer Universal Healthcare</a:t>
            </a:r>
          </a:p>
        </p:txBody>
      </p:sp>
      <p:sp>
        <p:nvSpPr>
          <p:cNvPr id="3" name="Content Placeholder 2">
            <a:extLst>
              <a:ext uri="{FF2B5EF4-FFF2-40B4-BE49-F238E27FC236}">
                <a16:creationId xmlns:a16="http://schemas.microsoft.com/office/drawing/2014/main" id="{FEE25D02-4E05-224C-A2C2-F19EDB625A45}"/>
              </a:ext>
            </a:extLst>
          </p:cNvPr>
          <p:cNvSpPr>
            <a:spLocks noGrp="1"/>
          </p:cNvSpPr>
          <p:nvPr>
            <p:ph idx="1"/>
          </p:nvPr>
        </p:nvSpPr>
        <p:spPr>
          <a:xfrm>
            <a:off x="164892" y="1690688"/>
            <a:ext cx="12027108" cy="4934964"/>
          </a:xfrm>
        </p:spPr>
        <p:txBody>
          <a:bodyPr/>
          <a:lstStyle/>
          <a:p>
            <a:r>
              <a:rPr lang="en-US" dirty="0"/>
              <a:t>“Improved and Expanded Medicare for All”</a:t>
            </a:r>
          </a:p>
          <a:p>
            <a:r>
              <a:rPr lang="en-US" dirty="0"/>
              <a:t>Role of Private Health Insurance:</a:t>
            </a:r>
          </a:p>
          <a:p>
            <a:pPr lvl="1"/>
            <a:r>
              <a:rPr lang="en-US" dirty="0"/>
              <a:t>No duplication of service</a:t>
            </a:r>
          </a:p>
          <a:p>
            <a:pPr lvl="1"/>
            <a:r>
              <a:rPr lang="en-US" dirty="0"/>
              <a:t>Private health companies can offer supplemental plans</a:t>
            </a:r>
          </a:p>
          <a:p>
            <a:pPr lvl="1"/>
            <a:r>
              <a:rPr lang="en-US" dirty="0"/>
              <a:t>Transition:  2 years (</a:t>
            </a:r>
            <a:r>
              <a:rPr lang="en-US" dirty="0" err="1"/>
              <a:t>Jayapal</a:t>
            </a:r>
            <a:r>
              <a:rPr lang="en-US" dirty="0"/>
              <a:t>); 4 years (Sanders) </a:t>
            </a:r>
          </a:p>
          <a:p>
            <a:pPr lvl="1"/>
            <a:r>
              <a:rPr lang="en-US" dirty="0"/>
              <a:t>2 years of salary replacement for displaced workers</a:t>
            </a:r>
          </a:p>
          <a:p>
            <a:pPr lvl="1"/>
            <a:endParaRPr lang="en-US" dirty="0"/>
          </a:p>
          <a:p>
            <a:endParaRPr lang="en-US" dirty="0"/>
          </a:p>
          <a:p>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258049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C921-DFFC-3841-B610-AA99C703274F}"/>
              </a:ext>
            </a:extLst>
          </p:cNvPr>
          <p:cNvSpPr>
            <a:spLocks noGrp="1"/>
          </p:cNvSpPr>
          <p:nvPr>
            <p:ph type="title"/>
          </p:nvPr>
        </p:nvSpPr>
        <p:spPr/>
        <p:txBody>
          <a:bodyPr/>
          <a:lstStyle/>
          <a:p>
            <a:pPr algn="ctr"/>
            <a:r>
              <a:rPr lang="en-US" dirty="0"/>
              <a:t>The Solution: Single Payer Universal Healthcare</a:t>
            </a:r>
          </a:p>
        </p:txBody>
      </p:sp>
      <p:sp>
        <p:nvSpPr>
          <p:cNvPr id="3" name="Content Placeholder 2">
            <a:extLst>
              <a:ext uri="{FF2B5EF4-FFF2-40B4-BE49-F238E27FC236}">
                <a16:creationId xmlns:a16="http://schemas.microsoft.com/office/drawing/2014/main" id="{FEE25D02-4E05-224C-A2C2-F19EDB625A45}"/>
              </a:ext>
            </a:extLst>
          </p:cNvPr>
          <p:cNvSpPr>
            <a:spLocks noGrp="1"/>
          </p:cNvSpPr>
          <p:nvPr>
            <p:ph idx="1"/>
          </p:nvPr>
        </p:nvSpPr>
        <p:spPr>
          <a:xfrm>
            <a:off x="164892" y="1690688"/>
            <a:ext cx="12027108" cy="4934964"/>
          </a:xfrm>
        </p:spPr>
        <p:txBody>
          <a:bodyPr/>
          <a:lstStyle/>
          <a:p>
            <a:r>
              <a:rPr lang="en-US" dirty="0"/>
              <a:t>FUNDING: “How’re you </a:t>
            </a:r>
            <a:r>
              <a:rPr lang="en-US" dirty="0" err="1"/>
              <a:t>gonna</a:t>
            </a:r>
            <a:r>
              <a:rPr lang="en-US" dirty="0"/>
              <a:t> pay for it?”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012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C921-DFFC-3841-B610-AA99C703274F}"/>
              </a:ext>
            </a:extLst>
          </p:cNvPr>
          <p:cNvSpPr>
            <a:spLocks noGrp="1"/>
          </p:cNvSpPr>
          <p:nvPr>
            <p:ph type="title"/>
          </p:nvPr>
        </p:nvSpPr>
        <p:spPr/>
        <p:txBody>
          <a:bodyPr/>
          <a:lstStyle/>
          <a:p>
            <a:pPr algn="ctr"/>
            <a:r>
              <a:rPr lang="en-US" dirty="0"/>
              <a:t>The Solution: Single Payer Universal Healthcare</a:t>
            </a:r>
          </a:p>
        </p:txBody>
      </p:sp>
      <p:sp>
        <p:nvSpPr>
          <p:cNvPr id="3" name="Content Placeholder 2">
            <a:extLst>
              <a:ext uri="{FF2B5EF4-FFF2-40B4-BE49-F238E27FC236}">
                <a16:creationId xmlns:a16="http://schemas.microsoft.com/office/drawing/2014/main" id="{FEE25D02-4E05-224C-A2C2-F19EDB625A45}"/>
              </a:ext>
            </a:extLst>
          </p:cNvPr>
          <p:cNvSpPr>
            <a:spLocks noGrp="1"/>
          </p:cNvSpPr>
          <p:nvPr>
            <p:ph idx="1"/>
          </p:nvPr>
        </p:nvSpPr>
        <p:spPr>
          <a:xfrm>
            <a:off x="164892" y="1690688"/>
            <a:ext cx="12027108" cy="4934964"/>
          </a:xfrm>
        </p:spPr>
        <p:txBody>
          <a:bodyPr/>
          <a:lstStyle/>
          <a:p>
            <a:r>
              <a:rPr lang="en-US" dirty="0"/>
              <a:t>FUNDING: “How’re you </a:t>
            </a:r>
            <a:r>
              <a:rPr lang="en-US" dirty="0" err="1"/>
              <a:t>gonna</a:t>
            </a:r>
            <a:r>
              <a:rPr lang="en-US" dirty="0"/>
              <a:t> pay for it?”</a:t>
            </a:r>
          </a:p>
          <a:p>
            <a:r>
              <a:rPr lang="en-US" dirty="0"/>
              <a:t>Right now, US spends ~$3 trillion on healthcare</a:t>
            </a:r>
          </a:p>
          <a:p>
            <a:pPr lvl="1"/>
            <a:r>
              <a:rPr lang="en-US" dirty="0"/>
              <a:t>60% of that is </a:t>
            </a:r>
            <a:r>
              <a:rPr lang="en-US" i="1" u="sng" dirty="0"/>
              <a:t>already single payer  </a:t>
            </a:r>
            <a:r>
              <a:rPr lang="en-US" u="sng" dirty="0"/>
              <a:t>($1.88 trillion/</a:t>
            </a:r>
            <a:r>
              <a:rPr lang="en-US" u="sng" dirty="0" err="1"/>
              <a:t>yr</a:t>
            </a:r>
            <a:r>
              <a:rPr lang="en-US" u="sng" dirty="0"/>
              <a:t>)</a:t>
            </a:r>
            <a:r>
              <a:rPr lang="en-US" sz="1400" u="sng" dirty="0"/>
              <a:t> </a:t>
            </a:r>
            <a:r>
              <a:rPr lang="en-US" sz="1400" b="1" u="sng" dirty="0"/>
              <a:t>(</a:t>
            </a:r>
            <a:r>
              <a:rPr lang="en-US" sz="1400" b="1" u="sng" dirty="0">
                <a:hlinkClick r:id="rId3"/>
              </a:rPr>
              <a:t>Source: American Journal of Managed Care</a:t>
            </a:r>
            <a:r>
              <a:rPr lang="en-US" sz="1400" b="1" u="sng" dirty="0"/>
              <a:t> )</a:t>
            </a:r>
          </a:p>
          <a:p>
            <a:pPr lvl="1"/>
            <a:r>
              <a:rPr lang="en-US" b="1" u="sng" dirty="0"/>
              <a:t>Where to find the other $1.12 trillion/</a:t>
            </a:r>
            <a:r>
              <a:rPr lang="en-US" b="1" u="sng" dirty="0" err="1"/>
              <a:t>yr</a:t>
            </a:r>
            <a:r>
              <a:rPr lang="en-US" b="1" u="sng" dirty="0"/>
              <a:t>?</a:t>
            </a:r>
          </a:p>
          <a:p>
            <a:pPr lvl="1"/>
            <a:r>
              <a:rPr lang="en-US" b="1" i="1" u="sng" dirty="0"/>
              <a:t>That $1.12 trillion/</a:t>
            </a:r>
            <a:r>
              <a:rPr lang="en-US" b="1" i="1" u="sng" dirty="0" err="1"/>
              <a:t>yr</a:t>
            </a:r>
            <a:r>
              <a:rPr lang="en-US" b="1" i="1" u="sng" dirty="0"/>
              <a:t> is NOT NEW SPENDING: we are ALREADY SPENDING IT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5199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9E708-FC9A-4A4B-A7A7-EABB56AA05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23AF6A-5606-684E-929D-1A346691CDDB}"/>
              </a:ext>
            </a:extLst>
          </p:cNvPr>
          <p:cNvSpPr>
            <a:spLocks noGrp="1"/>
          </p:cNvSpPr>
          <p:nvPr>
            <p:ph idx="1"/>
          </p:nvPr>
        </p:nvSpPr>
        <p:spPr>
          <a:xfrm>
            <a:off x="621631" y="-135522"/>
            <a:ext cx="10515600" cy="4351338"/>
          </a:xfrm>
        </p:spPr>
        <p:txBody>
          <a:bodyPr>
            <a:noAutofit/>
          </a:bodyPr>
          <a:lstStyle/>
          <a:p>
            <a:pPr marL="0" indent="0" algn="ctr">
              <a:buNone/>
            </a:pPr>
            <a:r>
              <a:rPr lang="en-US" sz="7000" dirty="0">
                <a:solidFill>
                  <a:srgbClr val="FF0000"/>
                </a:solidFill>
              </a:rPr>
              <a:t>WE ARE ALREADY SPENDING THIS MONEY.  IT IS </a:t>
            </a:r>
            <a:r>
              <a:rPr lang="en-US" sz="7000" u="sng" dirty="0">
                <a:solidFill>
                  <a:srgbClr val="FF0000"/>
                </a:solidFill>
              </a:rPr>
              <a:t>NOT</a:t>
            </a:r>
            <a:r>
              <a:rPr lang="en-US" sz="7000" dirty="0">
                <a:solidFill>
                  <a:srgbClr val="FF0000"/>
                </a:solidFill>
              </a:rPr>
              <a:t> NEW SPENDING. </a:t>
            </a:r>
            <a:r>
              <a:rPr lang="en-US" sz="7000" b="1" dirty="0">
                <a:solidFill>
                  <a:srgbClr val="FF0000"/>
                </a:solidFill>
              </a:rPr>
              <a:t>WE ARE JUST RE-ROUTING IT</a:t>
            </a:r>
            <a:r>
              <a:rPr lang="en-US" sz="7000" dirty="0">
                <a:solidFill>
                  <a:srgbClr val="FF0000"/>
                </a:solidFill>
              </a:rPr>
              <a:t>:  </a:t>
            </a:r>
          </a:p>
          <a:p>
            <a:pPr marL="0" indent="0" algn="ctr">
              <a:buNone/>
            </a:pPr>
            <a:r>
              <a:rPr lang="en-US" sz="4500" dirty="0">
                <a:solidFill>
                  <a:srgbClr val="FF0000"/>
                </a:solidFill>
              </a:rPr>
              <a:t>INSTEAD OF PAYING IT IN PREMIUMS AND DEDUCTIBLES TO OUR PRIVATE HEALTH INSURANCE COMPANIES, WITH SINGLE PAYER WE WILL BE PAYING IT IN TAXES TO THE GOVERNMENT</a:t>
            </a:r>
          </a:p>
        </p:txBody>
      </p:sp>
    </p:spTree>
    <p:extLst>
      <p:ext uri="{BB962C8B-B14F-4D97-AF65-F5344CB8AC3E}">
        <p14:creationId xmlns:p14="http://schemas.microsoft.com/office/powerpoint/2010/main" val="1512356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C921-DFFC-3841-B610-AA99C703274F}"/>
              </a:ext>
            </a:extLst>
          </p:cNvPr>
          <p:cNvSpPr>
            <a:spLocks noGrp="1"/>
          </p:cNvSpPr>
          <p:nvPr>
            <p:ph type="title"/>
          </p:nvPr>
        </p:nvSpPr>
        <p:spPr/>
        <p:txBody>
          <a:bodyPr/>
          <a:lstStyle/>
          <a:p>
            <a:pPr algn="ctr"/>
            <a:r>
              <a:rPr lang="en-US" dirty="0"/>
              <a:t>The Solution: Single Payer Universal Healthcare</a:t>
            </a:r>
          </a:p>
        </p:txBody>
      </p:sp>
      <p:sp>
        <p:nvSpPr>
          <p:cNvPr id="3" name="Content Placeholder 2">
            <a:extLst>
              <a:ext uri="{FF2B5EF4-FFF2-40B4-BE49-F238E27FC236}">
                <a16:creationId xmlns:a16="http://schemas.microsoft.com/office/drawing/2014/main" id="{FEE25D02-4E05-224C-A2C2-F19EDB625A45}"/>
              </a:ext>
            </a:extLst>
          </p:cNvPr>
          <p:cNvSpPr>
            <a:spLocks noGrp="1"/>
          </p:cNvSpPr>
          <p:nvPr>
            <p:ph idx="1"/>
          </p:nvPr>
        </p:nvSpPr>
        <p:spPr>
          <a:xfrm>
            <a:off x="164892" y="1690688"/>
            <a:ext cx="12027108" cy="4934964"/>
          </a:xfrm>
        </p:spPr>
        <p:txBody>
          <a:bodyPr/>
          <a:lstStyle/>
          <a:p>
            <a:r>
              <a:rPr lang="en-US" dirty="0"/>
              <a:t>FUNDING: “How’re you </a:t>
            </a:r>
            <a:r>
              <a:rPr lang="en-US" dirty="0" err="1"/>
              <a:t>gonna</a:t>
            </a:r>
            <a:r>
              <a:rPr lang="en-US" dirty="0"/>
              <a:t> pay for it?”</a:t>
            </a:r>
          </a:p>
          <a:p>
            <a:r>
              <a:rPr lang="en-US" dirty="0"/>
              <a:t>Efficiency savings and cost reduction:</a:t>
            </a:r>
          </a:p>
          <a:p>
            <a:pPr lvl="1"/>
            <a:r>
              <a:rPr lang="en-US" dirty="0"/>
              <a:t>Amount saved </a:t>
            </a:r>
            <a:r>
              <a:rPr lang="en-US" u="sng" dirty="0"/>
              <a:t>over 10 years: </a:t>
            </a:r>
            <a:r>
              <a:rPr lang="en-US" b="1" u="sng" dirty="0"/>
              <a:t>$5 trillion</a:t>
            </a:r>
            <a:r>
              <a:rPr lang="en-US" b="1" dirty="0"/>
              <a:t> </a:t>
            </a:r>
            <a:r>
              <a:rPr lang="en-US" sz="1400" b="1" dirty="0"/>
              <a:t>(</a:t>
            </a:r>
            <a:r>
              <a:rPr lang="en-US" sz="1400" b="1" dirty="0">
                <a:hlinkClick r:id="rId3"/>
              </a:rPr>
              <a:t>Source: PERI Umass-Amherst</a:t>
            </a:r>
            <a:r>
              <a:rPr lang="en-US" sz="1400" b="1" dirty="0"/>
              <a:t>)</a:t>
            </a:r>
          </a:p>
          <a:p>
            <a:r>
              <a:rPr lang="en-US" dirty="0"/>
              <a:t>4.5% household premium above $29k in income </a:t>
            </a:r>
            <a:r>
              <a:rPr lang="en-US" sz="1400" dirty="0"/>
              <a:t>(</a:t>
            </a:r>
            <a:r>
              <a:rPr lang="en-US" sz="1400" b="1" dirty="0">
                <a:hlinkClick r:id="rId4"/>
              </a:rPr>
              <a:t>Source: Bernie Sanders</a:t>
            </a:r>
            <a:r>
              <a:rPr lang="en-US" sz="1400" b="1" dirty="0"/>
              <a:t>)</a:t>
            </a:r>
          </a:p>
          <a:p>
            <a:pPr lvl="1"/>
            <a:r>
              <a:rPr lang="en-US" dirty="0"/>
              <a:t>Amount raised </a:t>
            </a:r>
            <a:r>
              <a:rPr lang="en-US" u="sng" dirty="0"/>
              <a:t>over 10 years</a:t>
            </a:r>
            <a:r>
              <a:rPr lang="en-US" dirty="0"/>
              <a:t>: </a:t>
            </a:r>
            <a:r>
              <a:rPr lang="en-US" b="1" u="sng" dirty="0"/>
              <a:t>$3.5 trillion</a:t>
            </a:r>
          </a:p>
          <a:p>
            <a:pPr lvl="1"/>
            <a:r>
              <a:rPr lang="en-US" dirty="0"/>
              <a:t>Will save average family ~$4000 / year in out of pocket costs</a:t>
            </a:r>
          </a:p>
          <a:p>
            <a:r>
              <a:rPr lang="en-US" dirty="0"/>
              <a:t> 7.5 % income tax on employers after 1</a:t>
            </a:r>
            <a:r>
              <a:rPr lang="en-US" baseline="30000" dirty="0"/>
              <a:t>st</a:t>
            </a:r>
            <a:r>
              <a:rPr lang="en-US" dirty="0"/>
              <a:t> $2 million in earnings</a:t>
            </a:r>
          </a:p>
          <a:p>
            <a:pPr lvl="1"/>
            <a:r>
              <a:rPr lang="en-US" dirty="0"/>
              <a:t>Amount raised </a:t>
            </a:r>
            <a:r>
              <a:rPr lang="en-US" u="sng" dirty="0"/>
              <a:t>over 10 years</a:t>
            </a:r>
            <a:r>
              <a:rPr lang="en-US" dirty="0"/>
              <a:t>: </a:t>
            </a:r>
            <a:r>
              <a:rPr lang="en-US" b="1" u="sng" dirty="0"/>
              <a:t>$3.9 trillion</a:t>
            </a:r>
          </a:p>
          <a:p>
            <a:pPr lvl="1"/>
            <a:r>
              <a:rPr lang="en-US" dirty="0"/>
              <a:t>Will save employers $9000 per employee/</a:t>
            </a:r>
            <a:r>
              <a:rPr lang="en-US" dirty="0" err="1"/>
              <a:t>yr</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57504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DAB8-F362-E04E-8C1B-2CE8F3010B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3BE9B8-5355-5B4C-BE88-8381F1848DFC}"/>
              </a:ext>
            </a:extLst>
          </p:cNvPr>
          <p:cNvSpPr>
            <a:spLocks noGrp="1"/>
          </p:cNvSpPr>
          <p:nvPr>
            <p:ph idx="1"/>
          </p:nvPr>
        </p:nvSpPr>
        <p:spPr/>
        <p:txBody>
          <a:bodyPr>
            <a:normAutofit/>
          </a:bodyPr>
          <a:lstStyle/>
          <a:p>
            <a:r>
              <a:rPr lang="en-US" sz="6000" dirty="0">
                <a:solidFill>
                  <a:srgbClr val="FF0000"/>
                </a:solidFill>
              </a:rPr>
              <a:t>SINGLE PAYER MEDICARE FOR ALL WILL </a:t>
            </a:r>
            <a:r>
              <a:rPr lang="en-US" sz="6000" b="1" u="sng" dirty="0">
                <a:solidFill>
                  <a:srgbClr val="FF0000"/>
                </a:solidFill>
              </a:rPr>
              <a:t>SAVE</a:t>
            </a:r>
            <a:r>
              <a:rPr lang="en-US" sz="6000" dirty="0">
                <a:solidFill>
                  <a:srgbClr val="FF0000"/>
                </a:solidFill>
              </a:rPr>
              <a:t> THE US BETWEEN $2 AND $5 TRILLION OVER THE NEXT DECADE</a:t>
            </a:r>
          </a:p>
        </p:txBody>
      </p:sp>
    </p:spTree>
    <p:extLst>
      <p:ext uri="{BB962C8B-B14F-4D97-AF65-F5344CB8AC3E}">
        <p14:creationId xmlns:p14="http://schemas.microsoft.com/office/powerpoint/2010/main" val="4184788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C921-DFFC-3841-B610-AA99C703274F}"/>
              </a:ext>
            </a:extLst>
          </p:cNvPr>
          <p:cNvSpPr>
            <a:spLocks noGrp="1"/>
          </p:cNvSpPr>
          <p:nvPr>
            <p:ph type="title"/>
          </p:nvPr>
        </p:nvSpPr>
        <p:spPr/>
        <p:txBody>
          <a:bodyPr/>
          <a:lstStyle/>
          <a:p>
            <a:pPr algn="ctr"/>
            <a:r>
              <a:rPr lang="en-US" dirty="0"/>
              <a:t>The Solution: Single Payer Universal Healthcare</a:t>
            </a:r>
          </a:p>
        </p:txBody>
      </p:sp>
      <p:sp>
        <p:nvSpPr>
          <p:cNvPr id="3" name="Content Placeholder 2">
            <a:extLst>
              <a:ext uri="{FF2B5EF4-FFF2-40B4-BE49-F238E27FC236}">
                <a16:creationId xmlns:a16="http://schemas.microsoft.com/office/drawing/2014/main" id="{FEE25D02-4E05-224C-A2C2-F19EDB625A45}"/>
              </a:ext>
            </a:extLst>
          </p:cNvPr>
          <p:cNvSpPr>
            <a:spLocks noGrp="1"/>
          </p:cNvSpPr>
          <p:nvPr>
            <p:ph idx="1"/>
          </p:nvPr>
        </p:nvSpPr>
        <p:spPr>
          <a:xfrm>
            <a:off x="164892" y="1690688"/>
            <a:ext cx="12027108" cy="4934964"/>
          </a:xfrm>
        </p:spPr>
        <p:txBody>
          <a:bodyPr/>
          <a:lstStyle/>
          <a:p>
            <a:pPr marL="0" indent="0" algn="ctr">
              <a:buNone/>
            </a:pPr>
            <a:r>
              <a:rPr lang="en-US" sz="3600" dirty="0"/>
              <a:t>Pros</a:t>
            </a:r>
          </a:p>
          <a:p>
            <a:r>
              <a:rPr lang="en-US" dirty="0"/>
              <a:t>Every provider “In-network” – more freedom to choose providers, more competition between providers</a:t>
            </a:r>
          </a:p>
          <a:p>
            <a:r>
              <a:rPr lang="en-US" dirty="0"/>
              <a:t>Unions will no longer have to choose between wages and health benefits</a:t>
            </a:r>
          </a:p>
          <a:p>
            <a:r>
              <a:rPr lang="en-US" dirty="0"/>
              <a:t>Ending “job lock” = more entrepreneurship</a:t>
            </a:r>
          </a:p>
          <a:p>
            <a:r>
              <a:rPr lang="en-US" dirty="0"/>
              <a:t>Gender justice = easier for women to leave abusive relationships</a:t>
            </a:r>
          </a:p>
          <a:p>
            <a:pPr marL="0" indent="0">
              <a:buNone/>
            </a:pPr>
            <a:r>
              <a:rPr lang="en-US" dirty="0"/>
              <a:t>	</a:t>
            </a:r>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52428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C921-DFFC-3841-B610-AA99C703274F}"/>
              </a:ext>
            </a:extLst>
          </p:cNvPr>
          <p:cNvSpPr>
            <a:spLocks noGrp="1"/>
          </p:cNvSpPr>
          <p:nvPr>
            <p:ph type="title"/>
          </p:nvPr>
        </p:nvSpPr>
        <p:spPr/>
        <p:txBody>
          <a:bodyPr/>
          <a:lstStyle/>
          <a:p>
            <a:pPr algn="ctr"/>
            <a:r>
              <a:rPr lang="en-US" dirty="0"/>
              <a:t>The Solution: Single Payer Universal Healthcare</a:t>
            </a:r>
          </a:p>
        </p:txBody>
      </p:sp>
      <p:sp>
        <p:nvSpPr>
          <p:cNvPr id="3" name="Content Placeholder 2">
            <a:extLst>
              <a:ext uri="{FF2B5EF4-FFF2-40B4-BE49-F238E27FC236}">
                <a16:creationId xmlns:a16="http://schemas.microsoft.com/office/drawing/2014/main" id="{FEE25D02-4E05-224C-A2C2-F19EDB625A45}"/>
              </a:ext>
            </a:extLst>
          </p:cNvPr>
          <p:cNvSpPr>
            <a:spLocks noGrp="1"/>
          </p:cNvSpPr>
          <p:nvPr>
            <p:ph idx="1"/>
          </p:nvPr>
        </p:nvSpPr>
        <p:spPr>
          <a:xfrm>
            <a:off x="164892" y="1690688"/>
            <a:ext cx="12027108" cy="4934964"/>
          </a:xfrm>
        </p:spPr>
        <p:txBody>
          <a:bodyPr/>
          <a:lstStyle/>
          <a:p>
            <a:pPr marL="0" indent="0" algn="ctr">
              <a:buNone/>
            </a:pPr>
            <a:r>
              <a:rPr lang="en-US" sz="4800" dirty="0"/>
              <a:t>Pros:</a:t>
            </a:r>
          </a:p>
          <a:p>
            <a:endParaRPr lang="en-US" dirty="0"/>
          </a:p>
          <a:p>
            <a:r>
              <a:rPr lang="en-US" dirty="0"/>
              <a:t>Lower auto insurance:  up to 60% reduction in Michigan</a:t>
            </a:r>
          </a:p>
          <a:p>
            <a:r>
              <a:rPr lang="en-US" dirty="0"/>
              <a:t>Lower homeowners’ insurance and all forms of general liability insurance; workman’s comp, malpractice insurance (will end ambulance chasing)</a:t>
            </a:r>
          </a:p>
          <a:p>
            <a:r>
              <a:rPr lang="en-US" dirty="0"/>
              <a:t>Lower tuition, finance, and even prices</a:t>
            </a:r>
          </a:p>
          <a:p>
            <a:r>
              <a:rPr lang="en-US" dirty="0"/>
              <a:t>Doctors can focus on medicine again (40% of time, $80k/year on insurance)</a:t>
            </a:r>
          </a:p>
          <a:p>
            <a:r>
              <a:rPr lang="en-US" dirty="0"/>
              <a:t>Peace of mind: losing or changing jobs won’t be such a catastrophe anymore</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0926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1CE2-761B-154F-B9F8-8277076874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E68476-A71D-6A4C-B54C-BDC542F9374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065308F-9809-1848-A665-D408B2A3C278}"/>
              </a:ext>
            </a:extLst>
          </p:cNvPr>
          <p:cNvPicPr>
            <a:picLocks noChangeAspect="1"/>
          </p:cNvPicPr>
          <p:nvPr/>
        </p:nvPicPr>
        <p:blipFill>
          <a:blip r:embed="rId2"/>
          <a:stretch>
            <a:fillRect/>
          </a:stretch>
        </p:blipFill>
        <p:spPr>
          <a:xfrm>
            <a:off x="1525237" y="0"/>
            <a:ext cx="9141526" cy="6845987"/>
          </a:xfrm>
          <a:prstGeom prst="rect">
            <a:avLst/>
          </a:prstGeom>
        </p:spPr>
      </p:pic>
    </p:spTree>
    <p:extLst>
      <p:ext uri="{BB962C8B-B14F-4D97-AF65-F5344CB8AC3E}">
        <p14:creationId xmlns:p14="http://schemas.microsoft.com/office/powerpoint/2010/main" val="216306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9EDC7-9EB1-C246-B208-18260D24E7B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022742C-378C-124C-B034-5F576DCB35A4}"/>
              </a:ext>
            </a:extLst>
          </p:cNvPr>
          <p:cNvSpPr>
            <a:spLocks noGrp="1"/>
          </p:cNvSpPr>
          <p:nvPr>
            <p:ph idx="1"/>
          </p:nvPr>
        </p:nvSpPr>
        <p:spPr/>
        <p:txBody>
          <a:bodyPr/>
          <a:lstStyle/>
          <a:p>
            <a:r>
              <a:rPr lang="en-US" dirty="0"/>
              <a:t>US health system is far too expensive and inefficient</a:t>
            </a:r>
          </a:p>
          <a:p>
            <a:r>
              <a:rPr lang="en-US" dirty="0"/>
              <a:t>Out of pocket prices are skyrocketing and crushing working and middle class families</a:t>
            </a:r>
          </a:p>
          <a:p>
            <a:r>
              <a:rPr lang="en-US" dirty="0"/>
              <a:t>Medicare for All would </a:t>
            </a:r>
            <a:r>
              <a:rPr lang="en-US" i="1" dirty="0"/>
              <a:t>save most Americans money</a:t>
            </a:r>
            <a:r>
              <a:rPr lang="en-US" dirty="0"/>
              <a:t>, and </a:t>
            </a:r>
            <a:r>
              <a:rPr lang="en-US" i="1" dirty="0"/>
              <a:t>save the country money </a:t>
            </a:r>
            <a:endParaRPr lang="en-US" dirty="0"/>
          </a:p>
          <a:p>
            <a:r>
              <a:rPr lang="en-US" dirty="0"/>
              <a:t>Private health insurance is a big part of the problem, and should be phased out</a:t>
            </a:r>
          </a:p>
          <a:p>
            <a:r>
              <a:rPr lang="en-US" dirty="0"/>
              <a:t>Medicare for All is politically popular, and can be passed despite the filibuster if the Democratic party is united</a:t>
            </a:r>
          </a:p>
          <a:p>
            <a:endParaRPr lang="en-US" dirty="0"/>
          </a:p>
        </p:txBody>
      </p:sp>
    </p:spTree>
    <p:extLst>
      <p:ext uri="{BB962C8B-B14F-4D97-AF65-F5344CB8AC3E}">
        <p14:creationId xmlns:p14="http://schemas.microsoft.com/office/powerpoint/2010/main" val="2105241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BC98-CA47-7947-94BB-BB5EFCB5C3DD}"/>
              </a:ext>
            </a:extLst>
          </p:cNvPr>
          <p:cNvSpPr>
            <a:spLocks noGrp="1"/>
          </p:cNvSpPr>
          <p:nvPr>
            <p:ph type="title"/>
          </p:nvPr>
        </p:nvSpPr>
        <p:spPr/>
        <p:txBody>
          <a:bodyPr/>
          <a:lstStyle/>
          <a:p>
            <a:endParaRPr lang="en-US"/>
          </a:p>
        </p:txBody>
      </p:sp>
      <p:pic>
        <p:nvPicPr>
          <p:cNvPr id="4098" name="Picture 2" descr="Image result for ady barkan medicare for all hearing text">
            <a:extLst>
              <a:ext uri="{FF2B5EF4-FFF2-40B4-BE49-F238E27FC236}">
                <a16:creationId xmlns:a16="http://schemas.microsoft.com/office/drawing/2014/main" id="{AEF41AAF-8239-934E-AA0F-16E0A67E1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2378413"/>
            <a:ext cx="8305800" cy="46761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517DB1E-5D20-944F-B640-67D6BB09E6A7}"/>
              </a:ext>
            </a:extLst>
          </p:cNvPr>
          <p:cNvSpPr>
            <a:spLocks noGrp="1"/>
          </p:cNvSpPr>
          <p:nvPr>
            <p:ph idx="1"/>
          </p:nvPr>
        </p:nvSpPr>
        <p:spPr>
          <a:xfrm>
            <a:off x="838200" y="0"/>
            <a:ext cx="10515600" cy="4351338"/>
          </a:xfrm>
        </p:spPr>
        <p:txBody>
          <a:bodyPr/>
          <a:lstStyle/>
          <a:p>
            <a:pPr marL="0" indent="0">
              <a:buNone/>
            </a:pPr>
            <a:r>
              <a:rPr lang="en-US" dirty="0"/>
              <a:t>"Any proposal that maintains financial barriers to care — any proposal that continues to charge patients exorbitant copays, deductibles, and premiums — will necessarily leave people out. Any proposal that maintains the for-profit health insurance system will require that some people don’t get the healthcare they need." --</a:t>
            </a:r>
            <a:r>
              <a:rPr lang="en-US" dirty="0" err="1"/>
              <a:t>Ady</a:t>
            </a:r>
            <a:r>
              <a:rPr lang="en-US" dirty="0"/>
              <a:t> </a:t>
            </a:r>
            <a:r>
              <a:rPr lang="en-US" dirty="0" err="1"/>
              <a:t>Barkan</a:t>
            </a:r>
            <a:r>
              <a:rPr lang="en-US" dirty="0"/>
              <a:t>, single payer activist and ALS sufferer, testifying before congress April 30, 2019</a:t>
            </a:r>
          </a:p>
        </p:txBody>
      </p:sp>
    </p:spTree>
    <p:extLst>
      <p:ext uri="{BB962C8B-B14F-4D97-AF65-F5344CB8AC3E}">
        <p14:creationId xmlns:p14="http://schemas.microsoft.com/office/powerpoint/2010/main" val="311083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6E333-810B-8A4D-814E-411125F49623}"/>
              </a:ext>
            </a:extLst>
          </p:cNvPr>
          <p:cNvSpPr>
            <a:spLocks noGrp="1"/>
          </p:cNvSpPr>
          <p:nvPr>
            <p:ph type="title"/>
          </p:nvPr>
        </p:nvSpPr>
        <p:spPr>
          <a:xfrm>
            <a:off x="838200" y="102235"/>
            <a:ext cx="10515600" cy="1325563"/>
          </a:xfrm>
        </p:spPr>
        <p:txBody>
          <a:bodyPr>
            <a:normAutofit/>
          </a:bodyPr>
          <a:lstStyle/>
          <a:p>
            <a:pPr algn="ctr"/>
            <a:r>
              <a:rPr lang="en-US" sz="6000" dirty="0"/>
              <a:t>The Vision:</a:t>
            </a:r>
          </a:p>
        </p:txBody>
      </p:sp>
      <p:sp>
        <p:nvSpPr>
          <p:cNvPr id="3" name="Content Placeholder 2">
            <a:extLst>
              <a:ext uri="{FF2B5EF4-FFF2-40B4-BE49-F238E27FC236}">
                <a16:creationId xmlns:a16="http://schemas.microsoft.com/office/drawing/2014/main" id="{8FB09123-DABC-6444-B5C2-0CAF6DDDE99C}"/>
              </a:ext>
            </a:extLst>
          </p:cNvPr>
          <p:cNvSpPr>
            <a:spLocks noGrp="1"/>
          </p:cNvSpPr>
          <p:nvPr>
            <p:ph idx="1"/>
          </p:nvPr>
        </p:nvSpPr>
        <p:spPr>
          <a:xfrm>
            <a:off x="160020" y="1291590"/>
            <a:ext cx="11841480" cy="5417820"/>
          </a:xfrm>
        </p:spPr>
        <p:txBody>
          <a:bodyPr>
            <a:noAutofit/>
          </a:bodyPr>
          <a:lstStyle/>
          <a:p>
            <a:pPr algn="ctr"/>
            <a:r>
              <a:rPr lang="en-US" sz="6500" dirty="0"/>
              <a:t>A country in which all people can get the care they need regardless of how much money they have, or do not have, as a right.</a:t>
            </a:r>
          </a:p>
        </p:txBody>
      </p:sp>
    </p:spTree>
    <p:extLst>
      <p:ext uri="{BB962C8B-B14F-4D97-AF65-F5344CB8AC3E}">
        <p14:creationId xmlns:p14="http://schemas.microsoft.com/office/powerpoint/2010/main" val="4121447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D38F-EB20-2646-9E6B-76E07B18F631}"/>
              </a:ext>
            </a:extLst>
          </p:cNvPr>
          <p:cNvSpPr>
            <a:spLocks noGrp="1"/>
          </p:cNvSpPr>
          <p:nvPr>
            <p:ph type="title"/>
          </p:nvPr>
        </p:nvSpPr>
        <p:spPr>
          <a:xfrm>
            <a:off x="495300" y="-286385"/>
            <a:ext cx="10515600" cy="1325563"/>
          </a:xfrm>
        </p:spPr>
        <p:txBody>
          <a:bodyPr/>
          <a:lstStyle/>
          <a:p>
            <a:pPr algn="ctr"/>
            <a:r>
              <a:rPr lang="en-US" dirty="0"/>
              <a:t>The Problem</a:t>
            </a:r>
          </a:p>
        </p:txBody>
      </p:sp>
      <p:sp>
        <p:nvSpPr>
          <p:cNvPr id="3" name="Content Placeholder 2">
            <a:extLst>
              <a:ext uri="{FF2B5EF4-FFF2-40B4-BE49-F238E27FC236}">
                <a16:creationId xmlns:a16="http://schemas.microsoft.com/office/drawing/2014/main" id="{EE14933C-DF69-4541-8765-173FFB6164BD}"/>
              </a:ext>
            </a:extLst>
          </p:cNvPr>
          <p:cNvSpPr>
            <a:spLocks noGrp="1"/>
          </p:cNvSpPr>
          <p:nvPr>
            <p:ph idx="1"/>
          </p:nvPr>
        </p:nvSpPr>
        <p:spPr>
          <a:xfrm>
            <a:off x="0" y="531776"/>
            <a:ext cx="12192000" cy="6326224"/>
          </a:xfrm>
        </p:spPr>
        <p:txBody>
          <a:bodyPr/>
          <a:lstStyle/>
          <a:p>
            <a:r>
              <a:rPr lang="en-US" dirty="0"/>
              <a:t>The US spends far more than other industrialized countries on healthcare</a:t>
            </a:r>
          </a:p>
          <a:p>
            <a:r>
              <a:rPr lang="en-US" dirty="0"/>
              <a:t>But has far worse outcomes (life expectancy, infant mortality, maternal mortality)</a:t>
            </a:r>
          </a:p>
          <a:p>
            <a:r>
              <a:rPr lang="en-US" dirty="0"/>
              <a:t>The US is the only industrialized country without guaranteed universal healthcare of </a:t>
            </a:r>
            <a:r>
              <a:rPr lang="en-US" i="1" dirty="0"/>
              <a:t>some kind</a:t>
            </a:r>
            <a:r>
              <a:rPr lang="en-US" dirty="0"/>
              <a:t>.</a:t>
            </a:r>
          </a:p>
          <a:p>
            <a:r>
              <a:rPr lang="en-US" dirty="0"/>
              <a:t>Despite the ACA, 30 million Americans still uninsured </a:t>
            </a:r>
            <a:r>
              <a:rPr lang="en-US" sz="1400" dirty="0"/>
              <a:t>(</a:t>
            </a:r>
            <a:r>
              <a:rPr lang="en-US" sz="1400" dirty="0">
                <a:hlinkClick r:id="rId2"/>
              </a:rPr>
              <a:t>Source: Kaiser Family Foundation</a:t>
            </a:r>
            <a:r>
              <a:rPr lang="en-US" sz="1400" dirty="0"/>
              <a:t>)</a:t>
            </a:r>
          </a:p>
          <a:p>
            <a:pPr lvl="0"/>
            <a:r>
              <a:rPr lang="en-US" dirty="0">
                <a:solidFill>
                  <a:prstClr val="black"/>
                </a:solidFill>
              </a:rPr>
              <a:t>45,000 people a year die in the US due to lack of insurance </a:t>
            </a:r>
            <a:r>
              <a:rPr lang="en-US" sz="1400" dirty="0">
                <a:solidFill>
                  <a:prstClr val="black"/>
                </a:solidFill>
                <a:hlinkClick r:id="rId3">
                  <a:extLst>
                    <a:ext uri="{A12FA001-AC4F-418D-AE19-62706E023703}">
                      <ahyp:hlinkClr xmlns:ahyp="http://schemas.microsoft.com/office/drawing/2018/hyperlinkcolor" val="tx"/>
                    </a:ext>
                  </a:extLst>
                </a:hlinkClick>
              </a:rPr>
              <a:t>(Source: Harvard Gazette)</a:t>
            </a:r>
            <a:endParaRPr lang="en-US" dirty="0">
              <a:solidFill>
                <a:prstClr val="black"/>
              </a:solidFill>
            </a:endParaRPr>
          </a:p>
          <a:p>
            <a:pPr lvl="0"/>
            <a:r>
              <a:rPr lang="en-US" dirty="0">
                <a:solidFill>
                  <a:prstClr val="black"/>
                </a:solidFill>
              </a:rPr>
              <a:t>Another 41 million are </a:t>
            </a:r>
            <a:r>
              <a:rPr lang="en-US" i="1" dirty="0">
                <a:solidFill>
                  <a:prstClr val="black"/>
                </a:solidFill>
              </a:rPr>
              <a:t>underinsured </a:t>
            </a:r>
            <a:r>
              <a:rPr lang="en-US" dirty="0">
                <a:solidFill>
                  <a:prstClr val="black"/>
                </a:solidFill>
              </a:rPr>
              <a:t>(cannot afford to use their insurance) </a:t>
            </a:r>
            <a:r>
              <a:rPr lang="en-US" sz="1400" dirty="0">
                <a:solidFill>
                  <a:prstClr val="black"/>
                </a:solidFill>
              </a:rPr>
              <a:t>(Source: </a:t>
            </a:r>
            <a:r>
              <a:rPr lang="en-US" sz="1400" dirty="0">
                <a:solidFill>
                  <a:prstClr val="black"/>
                </a:solidFill>
                <a:hlinkClick r:id="rId4">
                  <a:extLst>
                    <a:ext uri="{A12FA001-AC4F-418D-AE19-62706E023703}">
                      <ahyp:hlinkClr xmlns:ahyp="http://schemas.microsoft.com/office/drawing/2018/hyperlinkcolor" val="tx"/>
                    </a:ext>
                  </a:extLst>
                </a:hlinkClick>
              </a:rPr>
              <a:t>Commonwealth Fund</a:t>
            </a:r>
            <a:r>
              <a:rPr lang="en-US" sz="1400" dirty="0">
                <a:solidFill>
                  <a:prstClr val="black"/>
                </a:solidFill>
              </a:rPr>
              <a:t>)</a:t>
            </a:r>
          </a:p>
          <a:p>
            <a:pPr lvl="0"/>
            <a:endParaRPr lang="en-US" sz="1800" dirty="0">
              <a:solidFill>
                <a:prstClr val="black"/>
              </a:solidFill>
            </a:endParaRPr>
          </a:p>
          <a:p>
            <a:endParaRPr lang="en-US" sz="14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18975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D38F-EB20-2646-9E6B-76E07B18F631}"/>
              </a:ext>
            </a:extLst>
          </p:cNvPr>
          <p:cNvSpPr>
            <a:spLocks noGrp="1"/>
          </p:cNvSpPr>
          <p:nvPr>
            <p:ph type="title"/>
          </p:nvPr>
        </p:nvSpPr>
        <p:spPr>
          <a:xfrm>
            <a:off x="633663" y="-236454"/>
            <a:ext cx="10515600" cy="1325563"/>
          </a:xfrm>
        </p:spPr>
        <p:txBody>
          <a:bodyPr/>
          <a:lstStyle/>
          <a:p>
            <a:pPr algn="ctr"/>
            <a:r>
              <a:rPr lang="en-US" dirty="0"/>
              <a:t>The Problem</a:t>
            </a:r>
          </a:p>
        </p:txBody>
      </p:sp>
      <p:sp>
        <p:nvSpPr>
          <p:cNvPr id="3" name="Content Placeholder 2">
            <a:extLst>
              <a:ext uri="{FF2B5EF4-FFF2-40B4-BE49-F238E27FC236}">
                <a16:creationId xmlns:a16="http://schemas.microsoft.com/office/drawing/2014/main" id="{EE14933C-DF69-4541-8765-173FFB6164BD}"/>
              </a:ext>
            </a:extLst>
          </p:cNvPr>
          <p:cNvSpPr>
            <a:spLocks noGrp="1"/>
          </p:cNvSpPr>
          <p:nvPr>
            <p:ph idx="1"/>
          </p:nvPr>
        </p:nvSpPr>
        <p:spPr>
          <a:xfrm>
            <a:off x="0" y="602763"/>
            <a:ext cx="11707318" cy="5006715"/>
          </a:xfrm>
        </p:spPr>
        <p:txBody>
          <a:bodyPr/>
          <a:lstStyle/>
          <a:p>
            <a:r>
              <a:rPr lang="en-US" dirty="0"/>
              <a:t>Average Deductible now:  $1350 (up 212% since 2008)</a:t>
            </a:r>
          </a:p>
          <a:p>
            <a:r>
              <a:rPr lang="en-US" dirty="0"/>
              <a:t>67% of bankruptcies are due to medical bills </a:t>
            </a:r>
            <a:r>
              <a:rPr lang="en-US" sz="1400" dirty="0"/>
              <a:t>(</a:t>
            </a:r>
            <a:r>
              <a:rPr lang="en-US" sz="1400" dirty="0">
                <a:hlinkClick r:id="rId3"/>
              </a:rPr>
              <a:t>source: American Journal of Health Policy</a:t>
            </a:r>
            <a:r>
              <a:rPr lang="en-US" sz="1400" dirty="0"/>
              <a:t>)</a:t>
            </a:r>
          </a:p>
          <a:p>
            <a:r>
              <a:rPr lang="en-US" dirty="0"/>
              <a:t>~1 million Americans a year </a:t>
            </a:r>
            <a:r>
              <a:rPr lang="en-US" sz="1400" dirty="0"/>
              <a:t>(</a:t>
            </a:r>
            <a:r>
              <a:rPr lang="en-US" sz="1400" dirty="0">
                <a:hlinkClick r:id="rId4"/>
              </a:rPr>
              <a:t>source: Kaiser Family Foundation</a:t>
            </a:r>
            <a:r>
              <a:rPr lang="en-US" sz="1400" dirty="0"/>
              <a:t>)</a:t>
            </a:r>
          </a:p>
          <a:p>
            <a:r>
              <a:rPr lang="en-US" dirty="0"/>
              <a:t>25% of Americans struggle to pay medical bills (including 20% of insured Americans)</a:t>
            </a:r>
          </a:p>
          <a:p>
            <a:r>
              <a:rPr lang="en-US" dirty="0"/>
              <a:t>42% of cancer patients lose all their assets within 2 years of diagnosis </a:t>
            </a:r>
            <a:r>
              <a:rPr lang="en-US" sz="1400" dirty="0"/>
              <a:t>(</a:t>
            </a:r>
            <a:r>
              <a:rPr lang="en-US" sz="1400" dirty="0">
                <a:hlinkClick r:id="rId5"/>
              </a:rPr>
              <a:t>Source: American Journal of Medicine</a:t>
            </a:r>
            <a:r>
              <a:rPr lang="en-US" sz="1400" dirty="0"/>
              <a:t>)</a:t>
            </a:r>
          </a:p>
          <a:p>
            <a:endParaRPr lang="en-US" sz="1400" dirty="0"/>
          </a:p>
          <a:p>
            <a:r>
              <a:rPr lang="en-US" dirty="0"/>
              <a:t>Single largest category on GoFundMe is medical debt (over $1.5 billion / year) (</a:t>
            </a:r>
            <a:r>
              <a:rPr lang="en-US" sz="1400" dirty="0">
                <a:hlinkClick r:id="rId6"/>
              </a:rPr>
              <a:t>Source: Business Insider</a:t>
            </a:r>
            <a:r>
              <a:rPr lang="en-US" dirty="0"/>
              <a:t>)</a:t>
            </a:r>
          </a:p>
          <a:p>
            <a:pPr marL="0" indent="0">
              <a:buNone/>
            </a:pPr>
            <a:endParaRPr lang="en-US" dirty="0"/>
          </a:p>
          <a:p>
            <a:endParaRPr lang="en-US" dirty="0"/>
          </a:p>
        </p:txBody>
      </p:sp>
    </p:spTree>
    <p:extLst>
      <p:ext uri="{BB962C8B-B14F-4D97-AF65-F5344CB8AC3E}">
        <p14:creationId xmlns:p14="http://schemas.microsoft.com/office/powerpoint/2010/main" val="25843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385D-4DC4-1A41-9427-D9FF070F0F15}"/>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AFA0AE31-15F6-834A-AFFF-2FF21AB281DB}"/>
              </a:ext>
            </a:extLst>
          </p:cNvPr>
          <p:cNvPicPr>
            <a:picLocks noChangeAspect="1"/>
          </p:cNvPicPr>
          <p:nvPr/>
        </p:nvPicPr>
        <p:blipFill>
          <a:blip r:embed="rId2"/>
          <a:stretch>
            <a:fillRect/>
          </a:stretch>
        </p:blipFill>
        <p:spPr>
          <a:xfrm>
            <a:off x="378922" y="-1"/>
            <a:ext cx="4955078" cy="3962435"/>
          </a:xfrm>
          <a:prstGeom prst="rect">
            <a:avLst/>
          </a:prstGeom>
        </p:spPr>
      </p:pic>
      <p:pic>
        <p:nvPicPr>
          <p:cNvPr id="5" name="Content Placeholder 4">
            <a:extLst>
              <a:ext uri="{FF2B5EF4-FFF2-40B4-BE49-F238E27FC236}">
                <a16:creationId xmlns:a16="http://schemas.microsoft.com/office/drawing/2014/main" id="{1902B537-BE5A-A14C-BCE1-CF4CA39678BE}"/>
              </a:ext>
            </a:extLst>
          </p:cNvPr>
          <p:cNvPicPr>
            <a:picLocks noGrp="1" noChangeAspect="1"/>
          </p:cNvPicPr>
          <p:nvPr>
            <p:ph idx="1"/>
          </p:nvPr>
        </p:nvPicPr>
        <p:blipFill>
          <a:blip r:embed="rId3"/>
          <a:stretch>
            <a:fillRect/>
          </a:stretch>
        </p:blipFill>
        <p:spPr>
          <a:xfrm>
            <a:off x="331992" y="3022600"/>
            <a:ext cx="5449317" cy="4214021"/>
          </a:xfrm>
        </p:spPr>
      </p:pic>
      <p:pic>
        <p:nvPicPr>
          <p:cNvPr id="9" name="Picture 8">
            <a:extLst>
              <a:ext uri="{FF2B5EF4-FFF2-40B4-BE49-F238E27FC236}">
                <a16:creationId xmlns:a16="http://schemas.microsoft.com/office/drawing/2014/main" id="{0D8776EE-BA56-D94D-9B00-12FC05D22A7A}"/>
              </a:ext>
            </a:extLst>
          </p:cNvPr>
          <p:cNvPicPr>
            <a:picLocks noChangeAspect="1"/>
          </p:cNvPicPr>
          <p:nvPr/>
        </p:nvPicPr>
        <p:blipFill>
          <a:blip r:embed="rId4"/>
          <a:stretch>
            <a:fillRect/>
          </a:stretch>
        </p:blipFill>
        <p:spPr>
          <a:xfrm>
            <a:off x="5114246" y="0"/>
            <a:ext cx="5591854" cy="4246978"/>
          </a:xfrm>
          <a:prstGeom prst="rect">
            <a:avLst/>
          </a:prstGeom>
        </p:spPr>
      </p:pic>
      <p:pic>
        <p:nvPicPr>
          <p:cNvPr id="11" name="Picture 10">
            <a:extLst>
              <a:ext uri="{FF2B5EF4-FFF2-40B4-BE49-F238E27FC236}">
                <a16:creationId xmlns:a16="http://schemas.microsoft.com/office/drawing/2014/main" id="{062DE4E9-B736-DA4B-823B-438394496703}"/>
              </a:ext>
            </a:extLst>
          </p:cNvPr>
          <p:cNvPicPr>
            <a:picLocks noChangeAspect="1"/>
          </p:cNvPicPr>
          <p:nvPr/>
        </p:nvPicPr>
        <p:blipFill>
          <a:blip r:embed="rId5"/>
          <a:stretch>
            <a:fillRect/>
          </a:stretch>
        </p:blipFill>
        <p:spPr>
          <a:xfrm>
            <a:off x="5444430" y="3252031"/>
            <a:ext cx="6159500" cy="4127500"/>
          </a:xfrm>
          <a:prstGeom prst="rect">
            <a:avLst/>
          </a:prstGeom>
        </p:spPr>
      </p:pic>
    </p:spTree>
    <p:extLst>
      <p:ext uri="{BB962C8B-B14F-4D97-AF65-F5344CB8AC3E}">
        <p14:creationId xmlns:p14="http://schemas.microsoft.com/office/powerpoint/2010/main" val="168900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2C58-01F5-4049-9D9A-1B3FE8A109A6}"/>
              </a:ext>
            </a:extLst>
          </p:cNvPr>
          <p:cNvSpPr>
            <a:spLocks noGrp="1"/>
          </p:cNvSpPr>
          <p:nvPr>
            <p:ph type="title"/>
          </p:nvPr>
        </p:nvSpPr>
        <p:spPr/>
        <p:txBody>
          <a:bodyPr/>
          <a:lstStyle/>
          <a:p>
            <a:r>
              <a:rPr lang="en-US" dirty="0"/>
              <a:t>Top health insurance CEOs and their compensation in 2018</a:t>
            </a:r>
          </a:p>
        </p:txBody>
      </p:sp>
      <p:pic>
        <p:nvPicPr>
          <p:cNvPr id="5" name="Content Placeholder 4">
            <a:extLst>
              <a:ext uri="{FF2B5EF4-FFF2-40B4-BE49-F238E27FC236}">
                <a16:creationId xmlns:a16="http://schemas.microsoft.com/office/drawing/2014/main" id="{10087D7A-BB5F-E140-9C9D-729E281D4B18}"/>
              </a:ext>
            </a:extLst>
          </p:cNvPr>
          <p:cNvPicPr>
            <a:picLocks noGrp="1" noChangeAspect="1"/>
          </p:cNvPicPr>
          <p:nvPr>
            <p:ph idx="1"/>
          </p:nvPr>
        </p:nvPicPr>
        <p:blipFill>
          <a:blip r:embed="rId3"/>
          <a:stretch>
            <a:fillRect/>
          </a:stretch>
        </p:blipFill>
        <p:spPr>
          <a:xfrm>
            <a:off x="346576" y="1690688"/>
            <a:ext cx="2908300" cy="3479800"/>
          </a:xfrm>
        </p:spPr>
      </p:pic>
      <p:sp>
        <p:nvSpPr>
          <p:cNvPr id="6" name="TextBox 5">
            <a:extLst>
              <a:ext uri="{FF2B5EF4-FFF2-40B4-BE49-F238E27FC236}">
                <a16:creationId xmlns:a16="http://schemas.microsoft.com/office/drawing/2014/main" id="{8968CEEA-E865-C548-BE31-3A4273C92FB2}"/>
              </a:ext>
            </a:extLst>
          </p:cNvPr>
          <p:cNvSpPr txBox="1"/>
          <p:nvPr/>
        </p:nvSpPr>
        <p:spPr>
          <a:xfrm>
            <a:off x="330932" y="5182519"/>
            <a:ext cx="2939587" cy="646331"/>
          </a:xfrm>
          <a:prstGeom prst="rect">
            <a:avLst/>
          </a:prstGeom>
          <a:noFill/>
        </p:spPr>
        <p:txBody>
          <a:bodyPr wrap="none" rtlCol="0">
            <a:spAutoFit/>
          </a:bodyPr>
          <a:lstStyle/>
          <a:p>
            <a:r>
              <a:rPr lang="en-US" dirty="0"/>
              <a:t>Mark </a:t>
            </a:r>
            <a:r>
              <a:rPr lang="en-US" dirty="0" err="1"/>
              <a:t>Bertolini</a:t>
            </a:r>
            <a:r>
              <a:rPr lang="en-US" dirty="0"/>
              <a:t>, CEO of Aetna:</a:t>
            </a:r>
          </a:p>
          <a:p>
            <a:r>
              <a:rPr lang="en-US" b="1" dirty="0"/>
              <a:t>$58.75 Million</a:t>
            </a:r>
          </a:p>
        </p:txBody>
      </p:sp>
      <p:pic>
        <p:nvPicPr>
          <p:cNvPr id="9" name="Picture 8">
            <a:extLst>
              <a:ext uri="{FF2B5EF4-FFF2-40B4-BE49-F238E27FC236}">
                <a16:creationId xmlns:a16="http://schemas.microsoft.com/office/drawing/2014/main" id="{0725340A-EC51-1D4A-A0BC-39613E42B54C}"/>
              </a:ext>
            </a:extLst>
          </p:cNvPr>
          <p:cNvPicPr>
            <a:picLocks noChangeAspect="1"/>
          </p:cNvPicPr>
          <p:nvPr/>
        </p:nvPicPr>
        <p:blipFill>
          <a:blip r:embed="rId4"/>
          <a:stretch>
            <a:fillRect/>
          </a:stretch>
        </p:blipFill>
        <p:spPr>
          <a:xfrm>
            <a:off x="3597442" y="1949116"/>
            <a:ext cx="4562960" cy="3221372"/>
          </a:xfrm>
          <a:prstGeom prst="rect">
            <a:avLst/>
          </a:prstGeom>
        </p:spPr>
      </p:pic>
      <p:sp>
        <p:nvSpPr>
          <p:cNvPr id="10" name="TextBox 9">
            <a:extLst>
              <a:ext uri="{FF2B5EF4-FFF2-40B4-BE49-F238E27FC236}">
                <a16:creationId xmlns:a16="http://schemas.microsoft.com/office/drawing/2014/main" id="{041AC413-55AE-514D-9DD9-4F381C6A56B8}"/>
              </a:ext>
            </a:extLst>
          </p:cNvPr>
          <p:cNvSpPr txBox="1"/>
          <p:nvPr/>
        </p:nvSpPr>
        <p:spPr>
          <a:xfrm>
            <a:off x="3715290" y="5170488"/>
            <a:ext cx="3946593" cy="646331"/>
          </a:xfrm>
          <a:prstGeom prst="rect">
            <a:avLst/>
          </a:prstGeom>
          <a:noFill/>
        </p:spPr>
        <p:txBody>
          <a:bodyPr wrap="none" rtlCol="0">
            <a:spAutoFit/>
          </a:bodyPr>
          <a:lstStyle/>
          <a:p>
            <a:r>
              <a:rPr lang="en-US" dirty="0"/>
              <a:t>David Wichmann, CEO of United Health:</a:t>
            </a:r>
          </a:p>
          <a:p>
            <a:r>
              <a:rPr lang="en-US" b="1" dirty="0"/>
              <a:t>$83.2 Million</a:t>
            </a:r>
          </a:p>
        </p:txBody>
      </p:sp>
      <p:pic>
        <p:nvPicPr>
          <p:cNvPr id="12" name="Picture 11">
            <a:extLst>
              <a:ext uri="{FF2B5EF4-FFF2-40B4-BE49-F238E27FC236}">
                <a16:creationId xmlns:a16="http://schemas.microsoft.com/office/drawing/2014/main" id="{A088CD9C-E06A-FB42-AE53-71F7BCD67690}"/>
              </a:ext>
            </a:extLst>
          </p:cNvPr>
          <p:cNvPicPr>
            <a:picLocks noChangeAspect="1"/>
          </p:cNvPicPr>
          <p:nvPr/>
        </p:nvPicPr>
        <p:blipFill>
          <a:blip r:embed="rId5"/>
          <a:stretch>
            <a:fillRect/>
          </a:stretch>
        </p:blipFill>
        <p:spPr>
          <a:xfrm>
            <a:off x="8311941" y="960680"/>
            <a:ext cx="3280820" cy="4465562"/>
          </a:xfrm>
          <a:prstGeom prst="rect">
            <a:avLst/>
          </a:prstGeom>
        </p:spPr>
      </p:pic>
      <p:sp>
        <p:nvSpPr>
          <p:cNvPr id="13" name="TextBox 12">
            <a:extLst>
              <a:ext uri="{FF2B5EF4-FFF2-40B4-BE49-F238E27FC236}">
                <a16:creationId xmlns:a16="http://schemas.microsoft.com/office/drawing/2014/main" id="{97D95DD8-85A0-0B46-9DCA-A9D0A5FC7ADD}"/>
              </a:ext>
            </a:extLst>
          </p:cNvPr>
          <p:cNvSpPr txBox="1"/>
          <p:nvPr/>
        </p:nvSpPr>
        <p:spPr>
          <a:xfrm>
            <a:off x="8311941" y="5510462"/>
            <a:ext cx="3491038" cy="923330"/>
          </a:xfrm>
          <a:prstGeom prst="rect">
            <a:avLst/>
          </a:prstGeom>
          <a:noFill/>
        </p:spPr>
        <p:txBody>
          <a:bodyPr wrap="square" rtlCol="0">
            <a:spAutoFit/>
          </a:bodyPr>
          <a:lstStyle/>
          <a:p>
            <a:r>
              <a:rPr lang="en-US" dirty="0"/>
              <a:t>Dan </a:t>
            </a:r>
            <a:r>
              <a:rPr lang="en-US" dirty="0" err="1"/>
              <a:t>Loepp</a:t>
            </a:r>
            <a:r>
              <a:rPr lang="en-US" dirty="0"/>
              <a:t>, CEO of Blue Cross Blue Shield Michigan:</a:t>
            </a:r>
          </a:p>
          <a:p>
            <a:r>
              <a:rPr lang="en-US" b="1" dirty="0"/>
              <a:t>$19 Million / year</a:t>
            </a:r>
          </a:p>
        </p:txBody>
      </p:sp>
    </p:spTree>
    <p:extLst>
      <p:ext uri="{BB962C8B-B14F-4D97-AF65-F5344CB8AC3E}">
        <p14:creationId xmlns:p14="http://schemas.microsoft.com/office/powerpoint/2010/main" val="937224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C921-DFFC-3841-B610-AA99C703274F}"/>
              </a:ext>
            </a:extLst>
          </p:cNvPr>
          <p:cNvSpPr>
            <a:spLocks noGrp="1"/>
          </p:cNvSpPr>
          <p:nvPr>
            <p:ph type="title"/>
          </p:nvPr>
        </p:nvSpPr>
        <p:spPr/>
        <p:txBody>
          <a:bodyPr/>
          <a:lstStyle/>
          <a:p>
            <a:pPr algn="ctr"/>
            <a:r>
              <a:rPr lang="en-US" dirty="0"/>
              <a:t>The Solution: Single Payer Universal Healthcare</a:t>
            </a:r>
          </a:p>
        </p:txBody>
      </p:sp>
      <p:sp>
        <p:nvSpPr>
          <p:cNvPr id="3" name="Content Placeholder 2">
            <a:extLst>
              <a:ext uri="{FF2B5EF4-FFF2-40B4-BE49-F238E27FC236}">
                <a16:creationId xmlns:a16="http://schemas.microsoft.com/office/drawing/2014/main" id="{FEE25D02-4E05-224C-A2C2-F19EDB625A45}"/>
              </a:ext>
            </a:extLst>
          </p:cNvPr>
          <p:cNvSpPr>
            <a:spLocks noGrp="1"/>
          </p:cNvSpPr>
          <p:nvPr>
            <p:ph idx="1"/>
          </p:nvPr>
        </p:nvSpPr>
        <p:spPr>
          <a:xfrm>
            <a:off x="164892" y="1690688"/>
            <a:ext cx="12027108" cy="4934964"/>
          </a:xfrm>
        </p:spPr>
        <p:txBody>
          <a:bodyPr/>
          <a:lstStyle/>
          <a:p>
            <a:r>
              <a:rPr lang="en-US" dirty="0"/>
              <a:t>“Improved and Expanded Medicare for All”</a:t>
            </a:r>
          </a:p>
        </p:txBody>
      </p:sp>
    </p:spTree>
    <p:extLst>
      <p:ext uri="{BB962C8B-B14F-4D97-AF65-F5344CB8AC3E}">
        <p14:creationId xmlns:p14="http://schemas.microsoft.com/office/powerpoint/2010/main" val="183960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C921-DFFC-3841-B610-AA99C703274F}"/>
              </a:ext>
            </a:extLst>
          </p:cNvPr>
          <p:cNvSpPr>
            <a:spLocks noGrp="1"/>
          </p:cNvSpPr>
          <p:nvPr>
            <p:ph type="title"/>
          </p:nvPr>
        </p:nvSpPr>
        <p:spPr/>
        <p:txBody>
          <a:bodyPr/>
          <a:lstStyle/>
          <a:p>
            <a:pPr algn="ctr"/>
            <a:r>
              <a:rPr lang="en-US" dirty="0"/>
              <a:t>The Solution: Single Payer Universal Healthcare</a:t>
            </a:r>
          </a:p>
        </p:txBody>
      </p:sp>
      <p:sp>
        <p:nvSpPr>
          <p:cNvPr id="3" name="Content Placeholder 2">
            <a:extLst>
              <a:ext uri="{FF2B5EF4-FFF2-40B4-BE49-F238E27FC236}">
                <a16:creationId xmlns:a16="http://schemas.microsoft.com/office/drawing/2014/main" id="{FEE25D02-4E05-224C-A2C2-F19EDB625A45}"/>
              </a:ext>
            </a:extLst>
          </p:cNvPr>
          <p:cNvSpPr>
            <a:spLocks noGrp="1"/>
          </p:cNvSpPr>
          <p:nvPr>
            <p:ph idx="1"/>
          </p:nvPr>
        </p:nvSpPr>
        <p:spPr>
          <a:xfrm>
            <a:off x="164892" y="1690688"/>
            <a:ext cx="12027108" cy="4934964"/>
          </a:xfrm>
        </p:spPr>
        <p:txBody>
          <a:bodyPr/>
          <a:lstStyle/>
          <a:p>
            <a:r>
              <a:rPr lang="en-US" dirty="0"/>
              <a:t>“Improved and Expanded Medicare for All”</a:t>
            </a:r>
          </a:p>
          <a:p>
            <a:r>
              <a:rPr lang="en-US" dirty="0"/>
              <a:t>US House:  HR 1384 (Pramila </a:t>
            </a:r>
            <a:r>
              <a:rPr lang="en-US" dirty="0" err="1"/>
              <a:t>Jayapal</a:t>
            </a:r>
            <a:r>
              <a:rPr lang="en-US" dirty="0"/>
              <a:t>)</a:t>
            </a:r>
          </a:p>
          <a:p>
            <a:r>
              <a:rPr lang="en-US" dirty="0"/>
              <a:t>US Senate: SB 1804 (Bernie Sanders)</a:t>
            </a:r>
          </a:p>
          <a:p>
            <a:r>
              <a:rPr lang="en-US" dirty="0"/>
              <a:t>Michigan House of Representatives: HB6285 (Yousef </a:t>
            </a:r>
            <a:r>
              <a:rPr lang="en-US" dirty="0" err="1"/>
              <a:t>Rabhi</a:t>
            </a:r>
            <a:r>
              <a:rPr lang="en-US" dirty="0"/>
              <a:t>)</a:t>
            </a:r>
          </a:p>
        </p:txBody>
      </p:sp>
    </p:spTree>
    <p:extLst>
      <p:ext uri="{BB962C8B-B14F-4D97-AF65-F5344CB8AC3E}">
        <p14:creationId xmlns:p14="http://schemas.microsoft.com/office/powerpoint/2010/main" val="3100089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7874</TotalTime>
  <Words>1400</Words>
  <Application>Microsoft Macintosh PowerPoint</Application>
  <PresentationFormat>Widescreen</PresentationFormat>
  <Paragraphs>143</Paragraphs>
  <Slides>21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Why we need Single Payer Medicare for All Now</vt:lpstr>
      <vt:lpstr>PowerPoint Presentation</vt:lpstr>
      <vt:lpstr>The Vision:</vt:lpstr>
      <vt:lpstr>The Problem</vt:lpstr>
      <vt:lpstr>The Problem</vt:lpstr>
      <vt:lpstr>PowerPoint Presentation</vt:lpstr>
      <vt:lpstr>Top health insurance CEOs and their compensation in 2018</vt:lpstr>
      <vt:lpstr>The Solution: Single Payer Universal Healthcare</vt:lpstr>
      <vt:lpstr>The Solution: Single Payer Universal Healthcare</vt:lpstr>
      <vt:lpstr>The Solution: Single Payer Universal Healthcare</vt:lpstr>
      <vt:lpstr>The Solution: Single Payer Universal Healthcare</vt:lpstr>
      <vt:lpstr>The Solution: Single Payer Universal Healthcare</vt:lpstr>
      <vt:lpstr>The Solution: Single Payer Universal Healthcare</vt:lpstr>
      <vt:lpstr>The Solution: Single Payer Universal Healthcare</vt:lpstr>
      <vt:lpstr>PowerPoint Presentation</vt:lpstr>
      <vt:lpstr>The Solution: Single Payer Universal Healthcare</vt:lpstr>
      <vt:lpstr>PowerPoint Presentation</vt:lpstr>
      <vt:lpstr>The Solution: Single Payer Universal Healthcare</vt:lpstr>
      <vt:lpstr>The Solution: Single Payer Universal Healthcare</vt:lpstr>
      <vt:lpstr>Summary:</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need Single Payer Medicare for All Now</dc:title>
  <dc:creator>Microsoft Office User</dc:creator>
  <cp:lastModifiedBy>Microsoft Office User</cp:lastModifiedBy>
  <cp:revision>54</cp:revision>
  <dcterms:created xsi:type="dcterms:W3CDTF">2019-01-18T00:08:14Z</dcterms:created>
  <dcterms:modified xsi:type="dcterms:W3CDTF">2019-06-29T14:07:38Z</dcterms:modified>
</cp:coreProperties>
</file>