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6" r:id="rId2"/>
    <p:sldId id="257" r:id="rId3"/>
    <p:sldId id="286" r:id="rId4"/>
    <p:sldId id="258" r:id="rId5"/>
    <p:sldId id="259" r:id="rId6"/>
    <p:sldId id="287" r:id="rId7"/>
    <p:sldId id="289" r:id="rId8"/>
    <p:sldId id="291" r:id="rId9"/>
    <p:sldId id="292" r:id="rId10"/>
    <p:sldId id="315" r:id="rId11"/>
    <p:sldId id="331" r:id="rId12"/>
    <p:sldId id="260" r:id="rId13"/>
    <p:sldId id="310" r:id="rId14"/>
    <p:sldId id="293" r:id="rId15"/>
    <p:sldId id="294" r:id="rId16"/>
    <p:sldId id="295" r:id="rId17"/>
    <p:sldId id="296" r:id="rId18"/>
    <p:sldId id="298" r:id="rId19"/>
    <p:sldId id="301" r:id="rId20"/>
    <p:sldId id="261" r:id="rId21"/>
    <p:sldId id="299" r:id="rId22"/>
    <p:sldId id="300" r:id="rId23"/>
    <p:sldId id="270" r:id="rId24"/>
    <p:sldId id="302" r:id="rId25"/>
    <p:sldId id="304" r:id="rId26"/>
    <p:sldId id="305" r:id="rId27"/>
    <p:sldId id="309" r:id="rId28"/>
    <p:sldId id="311" r:id="rId29"/>
    <p:sldId id="358" r:id="rId30"/>
    <p:sldId id="312" r:id="rId31"/>
    <p:sldId id="306" r:id="rId32"/>
    <p:sldId id="303" r:id="rId33"/>
    <p:sldId id="308" r:id="rId34"/>
    <p:sldId id="272" r:id="rId35"/>
    <p:sldId id="271" r:id="rId36"/>
    <p:sldId id="273" r:id="rId37"/>
    <p:sldId id="282" r:id="rId38"/>
    <p:sldId id="274" r:id="rId39"/>
    <p:sldId id="275" r:id="rId40"/>
    <p:sldId id="276" r:id="rId41"/>
    <p:sldId id="313" r:id="rId42"/>
    <p:sldId id="316" r:id="rId43"/>
    <p:sldId id="317" r:id="rId44"/>
    <p:sldId id="279" r:id="rId45"/>
    <p:sldId id="318" r:id="rId46"/>
    <p:sldId id="319" r:id="rId47"/>
    <p:sldId id="321" r:id="rId48"/>
    <p:sldId id="322" r:id="rId49"/>
    <p:sldId id="320" r:id="rId50"/>
    <p:sldId id="323" r:id="rId51"/>
    <p:sldId id="324" r:id="rId52"/>
    <p:sldId id="325" r:id="rId53"/>
    <p:sldId id="326" r:id="rId54"/>
    <p:sldId id="328" r:id="rId55"/>
    <p:sldId id="329" r:id="rId56"/>
    <p:sldId id="330" r:id="rId57"/>
    <p:sldId id="332" r:id="rId58"/>
    <p:sldId id="333" r:id="rId59"/>
    <p:sldId id="334" r:id="rId60"/>
    <p:sldId id="281" r:id="rId61"/>
    <p:sldId id="335" r:id="rId62"/>
    <p:sldId id="337" r:id="rId63"/>
    <p:sldId id="338" r:id="rId64"/>
    <p:sldId id="341" r:id="rId65"/>
    <p:sldId id="342" r:id="rId66"/>
    <p:sldId id="343" r:id="rId67"/>
    <p:sldId id="344" r:id="rId68"/>
    <p:sldId id="345" r:id="rId69"/>
    <p:sldId id="346" r:id="rId70"/>
    <p:sldId id="347" r:id="rId71"/>
    <p:sldId id="348" r:id="rId72"/>
    <p:sldId id="349" r:id="rId73"/>
    <p:sldId id="350" r:id="rId74"/>
    <p:sldId id="351" r:id="rId75"/>
    <p:sldId id="339" r:id="rId76"/>
    <p:sldId id="340" r:id="rId77"/>
    <p:sldId id="352" r:id="rId78"/>
    <p:sldId id="355" r:id="rId79"/>
    <p:sldId id="356" r:id="rId80"/>
    <p:sldId id="357" r:id="rId81"/>
    <p:sldId id="354"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6"/>
  </p:normalViewPr>
  <p:slideViewPr>
    <p:cSldViewPr snapToGrid="0" snapToObjects="1">
      <p:cViewPr varScale="1">
        <p:scale>
          <a:sx n="94" d="100"/>
          <a:sy n="94" d="100"/>
        </p:scale>
        <p:origin x="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F8BE3-D806-CE40-A60A-C40336166FC9}" type="datetimeFigureOut">
              <a:rPr lang="en-US" smtClean="0"/>
              <a:t>6/29/19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032BA-11A0-1B45-9991-D1197CE0798F}" type="slidenum">
              <a:rPr lang="en-US" smtClean="0"/>
              <a:t>‹#›</a:t>
            </a:fld>
            <a:endParaRPr lang="en-US"/>
          </a:p>
        </p:txBody>
      </p:sp>
    </p:spTree>
    <p:extLst>
      <p:ext uri="{BB962C8B-B14F-4D97-AF65-F5344CB8AC3E}">
        <p14:creationId xmlns:p14="http://schemas.microsoft.com/office/powerpoint/2010/main" val="1588367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khn.org/news/gofundme-ceo-gigantic-gaps-in-health-system-showing-up-in-crowdfund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0">
            <a:extLst>
              <a:ext uri="{FF2B5EF4-FFF2-40B4-BE49-F238E27FC236}">
                <a16:creationId xmlns:a16="http://schemas.microsoft.com/office/drawing/2014/main" id="{362286BB-574C-134F-8D09-C0F35DA1EBD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E1503550-7087-5C44-8EB8-E1BBA459255C}" type="slidenum">
              <a:rPr lang="en-US" altLang="en-US">
                <a:solidFill>
                  <a:srgbClr val="000000"/>
                </a:solidFill>
                <a:latin typeface="Times New Roman" panose="02020603050405020304" pitchFamily="18" charset="0"/>
              </a:rPr>
              <a:pPr>
                <a:lnSpc>
                  <a:spcPct val="95000"/>
                </a:lnSpc>
                <a:buClrTx/>
                <a:buFontTx/>
                <a:buNone/>
              </a:pPr>
              <a:t>7</a:t>
            </a:fld>
            <a:endParaRPr lang="en-US" altLang="en-US">
              <a:solidFill>
                <a:srgbClr val="000000"/>
              </a:solidFill>
              <a:latin typeface="Times New Roman" panose="02020603050405020304" pitchFamily="18" charset="0"/>
            </a:endParaRPr>
          </a:p>
        </p:txBody>
      </p:sp>
      <p:sp>
        <p:nvSpPr>
          <p:cNvPr id="27651" name="Text Box 1">
            <a:extLst>
              <a:ext uri="{FF2B5EF4-FFF2-40B4-BE49-F238E27FC236}">
                <a16:creationId xmlns:a16="http://schemas.microsoft.com/office/drawing/2014/main" id="{68183B93-4320-C443-A8D9-9B7671573DFF}"/>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Text Box 2">
            <a:extLst>
              <a:ext uri="{FF2B5EF4-FFF2-40B4-BE49-F238E27FC236}">
                <a16:creationId xmlns:a16="http://schemas.microsoft.com/office/drawing/2014/main" id="{5C51D9BE-B827-3149-BBEF-687DD1DCD716}"/>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56758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Note that not only has the ACA not changed this, this percentage has gone up slightly since the ACA went into effect</a:t>
            </a:r>
          </a:p>
        </p:txBody>
      </p:sp>
      <p:sp>
        <p:nvSpPr>
          <p:cNvPr id="4" name="Slide Number Placeholder 3"/>
          <p:cNvSpPr>
            <a:spLocks noGrp="1"/>
          </p:cNvSpPr>
          <p:nvPr>
            <p:ph type="sldNum" sz="quarter" idx="5"/>
          </p:nvPr>
        </p:nvSpPr>
        <p:spPr/>
        <p:txBody>
          <a:bodyPr/>
          <a:lstStyle/>
          <a:p>
            <a:fld id="{C5C032BA-11A0-1B45-9991-D1197CE0798F}" type="slidenum">
              <a:rPr lang="en-US" smtClean="0"/>
              <a:t>21</a:t>
            </a:fld>
            <a:endParaRPr lang="en-US"/>
          </a:p>
        </p:txBody>
      </p:sp>
    </p:spTree>
    <p:extLst>
      <p:ext uri="{BB962C8B-B14F-4D97-AF65-F5344CB8AC3E}">
        <p14:creationId xmlns:p14="http://schemas.microsoft.com/office/powerpoint/2010/main" val="304121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22</a:t>
            </a:fld>
            <a:endParaRPr lang="en-US"/>
          </a:p>
        </p:txBody>
      </p:sp>
    </p:spTree>
    <p:extLst>
      <p:ext uri="{BB962C8B-B14F-4D97-AF65-F5344CB8AC3E}">
        <p14:creationId xmlns:p14="http://schemas.microsoft.com/office/powerpoint/2010/main" val="1086745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a:t>
            </a:r>
            <a:r>
              <a:rPr lang="en-US" dirty="0">
                <a:hlinkClick r:id="rId3"/>
              </a:rPr>
              <a:t>an interview with KHN</a:t>
            </a:r>
            <a:r>
              <a:rPr lang="en-US" dirty="0"/>
              <a:t>, GoFundMe CEO Rob Solomon made clear he is not thrilled about what this says for the U.S. health care system. Some highlights:</a:t>
            </a:r>
          </a:p>
          <a:p>
            <a:r>
              <a:rPr lang="en-US" dirty="0"/>
              <a:t>"I had no notion of how severe the problem is. You read about the debate about single-payer health care and all the issues, the partisan politics. What I really learned is the health care system in the United States is really broken. Way too many people fall through the cracks."</a:t>
            </a:r>
          </a:p>
          <a:p>
            <a:r>
              <a:rPr lang="en-US" dirty="0"/>
              <a:t>"The system is terrible … there are people who are not getting relief from us or from the institutions that are supposed to be there. We shouldn't be the solution to a complex set of systemic problems."</a:t>
            </a:r>
          </a:p>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24</a:t>
            </a:fld>
            <a:endParaRPr lang="en-US"/>
          </a:p>
        </p:txBody>
      </p:sp>
    </p:spTree>
    <p:extLst>
      <p:ext uri="{BB962C8B-B14F-4D97-AF65-F5344CB8AC3E}">
        <p14:creationId xmlns:p14="http://schemas.microsoft.com/office/powerpoint/2010/main" val="955837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Shane Patrick Boyle, who was not able to raise enough money on GoFundMe to pay for his insulin, which cost $1555 a month, and so he died in late 2017.   Again, emphasize this happens no where else in the modern world.</a:t>
            </a:r>
          </a:p>
        </p:txBody>
      </p:sp>
      <p:sp>
        <p:nvSpPr>
          <p:cNvPr id="4" name="Slide Number Placeholder 3"/>
          <p:cNvSpPr>
            <a:spLocks noGrp="1"/>
          </p:cNvSpPr>
          <p:nvPr>
            <p:ph type="sldNum" sz="quarter" idx="5"/>
          </p:nvPr>
        </p:nvSpPr>
        <p:spPr/>
        <p:txBody>
          <a:bodyPr/>
          <a:lstStyle/>
          <a:p>
            <a:fld id="{C5C032BA-11A0-1B45-9991-D1197CE0798F}" type="slidenum">
              <a:rPr lang="en-US" smtClean="0"/>
              <a:t>25</a:t>
            </a:fld>
            <a:endParaRPr lang="en-US"/>
          </a:p>
        </p:txBody>
      </p:sp>
    </p:spTree>
    <p:extLst>
      <p:ext uri="{BB962C8B-B14F-4D97-AF65-F5344CB8AC3E}">
        <p14:creationId xmlns:p14="http://schemas.microsoft.com/office/powerpoint/2010/main" val="1419558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Some companies are notorious for much higher denial rates, as much as 40%</a:t>
            </a:r>
          </a:p>
          <a:p>
            <a:pPr marL="228600" indent="-228600">
              <a:buAutoNum type="arabicPeriod"/>
            </a:pPr>
            <a:r>
              <a:rPr lang="en-US" dirty="0"/>
              <a:t>The fact that so many were overturned shows that they were wrongful denials in the first place.  But often it takes huge resources of time and often money to get an appeal before an independent regulatory body, such as the state insurance commission.  Many people who are sick, in pain, poor etc. or simply don’t know their rights do not appeal.  </a:t>
            </a:r>
          </a:p>
        </p:txBody>
      </p:sp>
      <p:sp>
        <p:nvSpPr>
          <p:cNvPr id="4" name="Slide Number Placeholder 3"/>
          <p:cNvSpPr>
            <a:spLocks noGrp="1"/>
          </p:cNvSpPr>
          <p:nvPr>
            <p:ph type="sldNum" sz="quarter" idx="5"/>
          </p:nvPr>
        </p:nvSpPr>
        <p:spPr/>
        <p:txBody>
          <a:bodyPr/>
          <a:lstStyle/>
          <a:p>
            <a:fld id="{C5C032BA-11A0-1B45-9991-D1197CE0798F}" type="slidenum">
              <a:rPr lang="en-US" smtClean="0"/>
              <a:t>26</a:t>
            </a:fld>
            <a:endParaRPr lang="en-US"/>
          </a:p>
        </p:txBody>
      </p:sp>
    </p:spTree>
    <p:extLst>
      <p:ext uri="{BB962C8B-B14F-4D97-AF65-F5344CB8AC3E}">
        <p14:creationId xmlns:p14="http://schemas.microsoft.com/office/powerpoint/2010/main" val="836600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read out the amounts on this bill.  Note stories you’ve heard of, note to everyone that many have heard stories or had this happen to them. </a:t>
            </a:r>
          </a:p>
        </p:txBody>
      </p:sp>
      <p:sp>
        <p:nvSpPr>
          <p:cNvPr id="4" name="Slide Number Placeholder 3"/>
          <p:cNvSpPr>
            <a:spLocks noGrp="1"/>
          </p:cNvSpPr>
          <p:nvPr>
            <p:ph type="sldNum" sz="quarter" idx="5"/>
          </p:nvPr>
        </p:nvSpPr>
        <p:spPr/>
        <p:txBody>
          <a:bodyPr/>
          <a:lstStyle/>
          <a:p>
            <a:fld id="{C5C032BA-11A0-1B45-9991-D1197CE0798F}" type="slidenum">
              <a:rPr lang="en-US" smtClean="0"/>
              <a:t>27</a:t>
            </a:fld>
            <a:endParaRPr lang="en-US"/>
          </a:p>
        </p:txBody>
      </p:sp>
    </p:spTree>
    <p:extLst>
      <p:ext uri="{BB962C8B-B14F-4D97-AF65-F5344CB8AC3E}">
        <p14:creationId xmlns:p14="http://schemas.microsoft.com/office/powerpoint/2010/main" val="412618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This is </a:t>
            </a:r>
            <a:r>
              <a:rPr lang="en-US" b="1" dirty="0"/>
              <a:t>REALLY IMPORTANT – </a:t>
            </a:r>
            <a:r>
              <a:rPr lang="en-US" b="0" dirty="0"/>
              <a:t>health insurance does not make sense as a business model.  Insurance cannot work if all of the people paying in also need a pay out.  Auto insurance would never work if everyone in the insurance pool was going to get into a car wreck every year.  Some with homeowners.  The ONLY way that health insurance can work is if companies do NOT pay out, when you need them too. </a:t>
            </a:r>
          </a:p>
          <a:p>
            <a:pPr marL="228600" indent="-228600">
              <a:buAutoNum type="arabicPeriod"/>
            </a:pPr>
            <a:r>
              <a:rPr lang="en-US" dirty="0"/>
              <a:t>Note that health insurance is a relatively NEW phenomenon, of the 20</a:t>
            </a:r>
            <a:r>
              <a:rPr lang="en-US" baseline="30000" dirty="0"/>
              <a:t>th</a:t>
            </a:r>
            <a:r>
              <a:rPr lang="en-US" dirty="0"/>
              <a:t> century, and employer sponsored health benefits are even more recent, dating to about WWII, within the lifetime of many.  Thus, they can be ended.  It’s not like this system has been around for ever and ever.  It had its time, it is outdated, now and needs to go. </a:t>
            </a:r>
          </a:p>
        </p:txBody>
      </p:sp>
      <p:sp>
        <p:nvSpPr>
          <p:cNvPr id="4" name="Slide Number Placeholder 3"/>
          <p:cNvSpPr>
            <a:spLocks noGrp="1"/>
          </p:cNvSpPr>
          <p:nvPr>
            <p:ph type="sldNum" sz="quarter" idx="5"/>
          </p:nvPr>
        </p:nvSpPr>
        <p:spPr/>
        <p:txBody>
          <a:bodyPr/>
          <a:lstStyle/>
          <a:p>
            <a:fld id="{C5C032BA-11A0-1B45-9991-D1197CE0798F}" type="slidenum">
              <a:rPr lang="en-US" smtClean="0"/>
              <a:t>30</a:t>
            </a:fld>
            <a:endParaRPr lang="en-US"/>
          </a:p>
        </p:txBody>
      </p:sp>
    </p:spTree>
    <p:extLst>
      <p:ext uri="{BB962C8B-B14F-4D97-AF65-F5344CB8AC3E}">
        <p14:creationId xmlns:p14="http://schemas.microsoft.com/office/powerpoint/2010/main" val="2897118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31</a:t>
            </a:fld>
            <a:endParaRPr lang="en-US"/>
          </a:p>
        </p:txBody>
      </p:sp>
    </p:spTree>
    <p:extLst>
      <p:ext uri="{BB962C8B-B14F-4D97-AF65-F5344CB8AC3E}">
        <p14:creationId xmlns:p14="http://schemas.microsoft.com/office/powerpoint/2010/main" val="1538203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Note that </a:t>
            </a:r>
            <a:r>
              <a:rPr lang="en-US" dirty="0" err="1"/>
              <a:t>Loepp</a:t>
            </a:r>
            <a:r>
              <a:rPr lang="en-US" dirty="0"/>
              <a:t> has gotten a huge raise each of the last two years; his salary has jumped up from $3 million to $19 in two years. </a:t>
            </a:r>
          </a:p>
        </p:txBody>
      </p:sp>
      <p:sp>
        <p:nvSpPr>
          <p:cNvPr id="4" name="Slide Number Placeholder 3"/>
          <p:cNvSpPr>
            <a:spLocks noGrp="1"/>
          </p:cNvSpPr>
          <p:nvPr>
            <p:ph type="sldNum" sz="quarter" idx="5"/>
          </p:nvPr>
        </p:nvSpPr>
        <p:spPr/>
        <p:txBody>
          <a:bodyPr/>
          <a:lstStyle/>
          <a:p>
            <a:fld id="{C5C032BA-11A0-1B45-9991-D1197CE0798F}" type="slidenum">
              <a:rPr lang="en-US" smtClean="0"/>
              <a:t>32</a:t>
            </a:fld>
            <a:endParaRPr lang="en-US"/>
          </a:p>
        </p:txBody>
      </p:sp>
    </p:spTree>
    <p:extLst>
      <p:ext uri="{BB962C8B-B14F-4D97-AF65-F5344CB8AC3E}">
        <p14:creationId xmlns:p14="http://schemas.microsoft.com/office/powerpoint/2010/main" val="2989731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You can also add that there is a 25% burnout rate because doctors are so sick of spending most of their time and money fighting insurance companies.</a:t>
            </a:r>
          </a:p>
          <a:p>
            <a:pPr marL="228600" indent="-228600">
              <a:buAutoNum type="arabicPeriod"/>
            </a:pPr>
            <a:r>
              <a:rPr lang="en-US" dirty="0"/>
              <a:t>You can also add that most hospitals have entire departments devoted just to dealing with insurance companies.</a:t>
            </a:r>
          </a:p>
        </p:txBody>
      </p:sp>
      <p:sp>
        <p:nvSpPr>
          <p:cNvPr id="4" name="Slide Number Placeholder 3"/>
          <p:cNvSpPr>
            <a:spLocks noGrp="1"/>
          </p:cNvSpPr>
          <p:nvPr>
            <p:ph type="sldNum" sz="quarter" idx="5"/>
          </p:nvPr>
        </p:nvSpPr>
        <p:spPr/>
        <p:txBody>
          <a:bodyPr/>
          <a:lstStyle/>
          <a:p>
            <a:fld id="{C5C032BA-11A0-1B45-9991-D1197CE0798F}" type="slidenum">
              <a:rPr lang="en-US" smtClean="0"/>
              <a:t>33</a:t>
            </a:fld>
            <a:endParaRPr lang="en-US"/>
          </a:p>
        </p:txBody>
      </p:sp>
    </p:spTree>
    <p:extLst>
      <p:ext uri="{BB962C8B-B14F-4D97-AF65-F5344CB8AC3E}">
        <p14:creationId xmlns:p14="http://schemas.microsoft.com/office/powerpoint/2010/main" val="405879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0">
            <a:extLst>
              <a:ext uri="{FF2B5EF4-FFF2-40B4-BE49-F238E27FC236}">
                <a16:creationId xmlns:a16="http://schemas.microsoft.com/office/drawing/2014/main" id="{E33D87DF-89DC-CB4F-AD25-CC814EABBD0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B942234F-F100-8E46-9B4A-2474F8222120}" type="slidenum">
              <a:rPr lang="en-US" altLang="en-US">
                <a:solidFill>
                  <a:srgbClr val="000000"/>
                </a:solidFill>
                <a:latin typeface="Times New Roman" panose="02020603050405020304" pitchFamily="18" charset="0"/>
              </a:rPr>
              <a:pPr>
                <a:lnSpc>
                  <a:spcPct val="95000"/>
                </a:lnSpc>
                <a:buClrTx/>
                <a:buFontTx/>
                <a:buNone/>
              </a:pPr>
              <a:t>8</a:t>
            </a:fld>
            <a:endParaRPr lang="en-US" altLang="en-US">
              <a:solidFill>
                <a:srgbClr val="000000"/>
              </a:solidFill>
              <a:latin typeface="Times New Roman" panose="02020603050405020304" pitchFamily="18" charset="0"/>
            </a:endParaRPr>
          </a:p>
        </p:txBody>
      </p:sp>
      <p:sp>
        <p:nvSpPr>
          <p:cNvPr id="29699" name="Text Box 1">
            <a:extLst>
              <a:ext uri="{FF2B5EF4-FFF2-40B4-BE49-F238E27FC236}">
                <a16:creationId xmlns:a16="http://schemas.microsoft.com/office/drawing/2014/main" id="{5B6D2A00-893A-F54E-927C-A8B5E25EDE8A}"/>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Text Box 2">
            <a:extLst>
              <a:ext uri="{FF2B5EF4-FFF2-40B4-BE49-F238E27FC236}">
                <a16:creationId xmlns:a16="http://schemas.microsoft.com/office/drawing/2014/main" id="{F59D394E-A094-FF46-99DC-2002666A7CFC}"/>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3717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Make it clear all these people could be covered by the combined salaries of those first two CEOs. </a:t>
            </a:r>
          </a:p>
          <a:p>
            <a:pPr marL="228600" indent="-228600">
              <a:buAutoNum type="arabicPeriod"/>
            </a:pPr>
            <a:r>
              <a:rPr lang="en-US" dirty="0"/>
              <a:t>Just leave this image in people’s minds as the one image of our fucked up healthcare system. </a:t>
            </a:r>
          </a:p>
        </p:txBody>
      </p:sp>
      <p:sp>
        <p:nvSpPr>
          <p:cNvPr id="4" name="Slide Number Placeholder 3"/>
          <p:cNvSpPr>
            <a:spLocks noGrp="1"/>
          </p:cNvSpPr>
          <p:nvPr>
            <p:ph type="sldNum" sz="quarter" idx="5"/>
          </p:nvPr>
        </p:nvSpPr>
        <p:spPr/>
        <p:txBody>
          <a:bodyPr/>
          <a:lstStyle/>
          <a:p>
            <a:fld id="{C5C032BA-11A0-1B45-9991-D1197CE0798F}" type="slidenum">
              <a:rPr lang="en-US" smtClean="0"/>
              <a:t>34</a:t>
            </a:fld>
            <a:endParaRPr lang="en-US"/>
          </a:p>
        </p:txBody>
      </p:sp>
    </p:spTree>
    <p:extLst>
      <p:ext uri="{BB962C8B-B14F-4D97-AF65-F5344CB8AC3E}">
        <p14:creationId xmlns:p14="http://schemas.microsoft.com/office/powerpoint/2010/main" val="416616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Global budgeting means HHS and Medicare will set a budget for each hospital or clinic, and that is the amount they have to work with.  It is their job to keep expenses down and focus only on medical care.  Sanders does not include this in his bill.</a:t>
            </a:r>
          </a:p>
          <a:p>
            <a:pPr marL="228600" indent="-228600">
              <a:buAutoNum type="arabicPeriod"/>
            </a:pPr>
            <a:r>
              <a:rPr lang="en-US" dirty="0"/>
              <a:t>In both bills, the HHS has the power to revoke patents if a company refuses to negotiate on a drug price, and give them to a generic maker or a competitor.</a:t>
            </a:r>
          </a:p>
        </p:txBody>
      </p:sp>
      <p:sp>
        <p:nvSpPr>
          <p:cNvPr id="4" name="Slide Number Placeholder 3"/>
          <p:cNvSpPr>
            <a:spLocks noGrp="1"/>
          </p:cNvSpPr>
          <p:nvPr>
            <p:ph type="sldNum" sz="quarter" idx="5"/>
          </p:nvPr>
        </p:nvSpPr>
        <p:spPr/>
        <p:txBody>
          <a:bodyPr/>
          <a:lstStyle/>
          <a:p>
            <a:fld id="{C5C032BA-11A0-1B45-9991-D1197CE0798F}" type="slidenum">
              <a:rPr lang="en-US" smtClean="0"/>
              <a:t>42</a:t>
            </a:fld>
            <a:endParaRPr lang="en-US"/>
          </a:p>
        </p:txBody>
      </p:sp>
    </p:spTree>
    <p:extLst>
      <p:ext uri="{BB962C8B-B14F-4D97-AF65-F5344CB8AC3E}">
        <p14:creationId xmlns:p14="http://schemas.microsoft.com/office/powerpoint/2010/main" val="537226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This is to prevent a higher-paying private system from undermining the public system, which would create one system for the rich and one for the rest of us.  </a:t>
            </a:r>
          </a:p>
          <a:p>
            <a:pPr marL="228600" indent="-228600">
              <a:buAutoNum type="arabicPeriod"/>
            </a:pPr>
            <a:r>
              <a:rPr lang="en-US" dirty="0"/>
              <a:t>A supplemental plan might be if Medicare will reimburse for 6 chiropractic visits a year, but you have a history of back problems, you might want to buy a supplemental plan that includes additional chiropractic visits. Or it could be for non-essential procedures, like cosmetic surgery, </a:t>
            </a:r>
            <a:r>
              <a:rPr lang="en-US" dirty="0" err="1"/>
              <a:t>botox</a:t>
            </a:r>
            <a:r>
              <a:rPr lang="en-US" dirty="0"/>
              <a:t> etc.  </a:t>
            </a:r>
          </a:p>
          <a:p>
            <a:pPr marL="228600" indent="-228600">
              <a:buAutoNum type="arabicPeriod"/>
            </a:pPr>
            <a:r>
              <a:rPr lang="en-US" dirty="0"/>
              <a:t>On the issue of displaced workers:  2 years of paid time off is not a bad consolation prize.  Most industries that are shrunk or eliminated are done so by the decisions that governments make.  For example, Amazon pays no sales tax, that is part of how it has been allowed to put most bookstores out of business.  No one cared when Borders when out of business, no one gave those workers 2 years of salary replacement, they were just out on their ass. </a:t>
            </a:r>
          </a:p>
        </p:txBody>
      </p:sp>
      <p:sp>
        <p:nvSpPr>
          <p:cNvPr id="4" name="Slide Number Placeholder 3"/>
          <p:cNvSpPr>
            <a:spLocks noGrp="1"/>
          </p:cNvSpPr>
          <p:nvPr>
            <p:ph type="sldNum" sz="quarter" idx="5"/>
          </p:nvPr>
        </p:nvSpPr>
        <p:spPr/>
        <p:txBody>
          <a:bodyPr/>
          <a:lstStyle/>
          <a:p>
            <a:fld id="{C5C032BA-11A0-1B45-9991-D1197CE0798F}" type="slidenum">
              <a:rPr lang="en-US" smtClean="0"/>
              <a:t>43</a:t>
            </a:fld>
            <a:endParaRPr lang="en-US"/>
          </a:p>
        </p:txBody>
      </p:sp>
    </p:spTree>
    <p:extLst>
      <p:ext uri="{BB962C8B-B14F-4D97-AF65-F5344CB8AC3E}">
        <p14:creationId xmlns:p14="http://schemas.microsoft.com/office/powerpoint/2010/main" val="2147765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It’s already single payer because it includes Medicare, Medicaid, </a:t>
            </a:r>
            <a:r>
              <a:rPr lang="en-US" dirty="0" err="1"/>
              <a:t>CHiP</a:t>
            </a:r>
            <a:r>
              <a:rPr lang="en-US" dirty="0"/>
              <a:t>, VA, Tricare, and Indian Health</a:t>
            </a:r>
          </a:p>
        </p:txBody>
      </p:sp>
      <p:sp>
        <p:nvSpPr>
          <p:cNvPr id="4" name="Slide Number Placeholder 3"/>
          <p:cNvSpPr>
            <a:spLocks noGrp="1"/>
          </p:cNvSpPr>
          <p:nvPr>
            <p:ph type="sldNum" sz="quarter" idx="5"/>
          </p:nvPr>
        </p:nvSpPr>
        <p:spPr/>
        <p:txBody>
          <a:bodyPr/>
          <a:lstStyle/>
          <a:p>
            <a:fld id="{C5C032BA-11A0-1B45-9991-D1197CE0798F}" type="slidenum">
              <a:rPr lang="en-US" smtClean="0"/>
              <a:t>46</a:t>
            </a:fld>
            <a:endParaRPr lang="en-US"/>
          </a:p>
        </p:txBody>
      </p:sp>
    </p:spTree>
    <p:extLst>
      <p:ext uri="{BB962C8B-B14F-4D97-AF65-F5344CB8AC3E}">
        <p14:creationId xmlns:p14="http://schemas.microsoft.com/office/powerpoint/2010/main" val="2748647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47</a:t>
            </a:fld>
            <a:endParaRPr lang="en-US"/>
          </a:p>
        </p:txBody>
      </p:sp>
    </p:spTree>
    <p:extLst>
      <p:ext uri="{BB962C8B-B14F-4D97-AF65-F5344CB8AC3E}">
        <p14:creationId xmlns:p14="http://schemas.microsoft.com/office/powerpoint/2010/main" val="2132071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THIS!   AND SAY IT WILL SAVE ALMOST ALL OF US MONEY</a:t>
            </a:r>
          </a:p>
        </p:txBody>
      </p:sp>
      <p:sp>
        <p:nvSpPr>
          <p:cNvPr id="4" name="Slide Number Placeholder 3"/>
          <p:cNvSpPr>
            <a:spLocks noGrp="1"/>
          </p:cNvSpPr>
          <p:nvPr>
            <p:ph type="sldNum" sz="quarter" idx="5"/>
          </p:nvPr>
        </p:nvSpPr>
        <p:spPr/>
        <p:txBody>
          <a:bodyPr/>
          <a:lstStyle/>
          <a:p>
            <a:fld id="{C5C032BA-11A0-1B45-9991-D1197CE0798F}" type="slidenum">
              <a:rPr lang="en-US" smtClean="0"/>
              <a:t>48</a:t>
            </a:fld>
            <a:endParaRPr lang="en-US"/>
          </a:p>
        </p:txBody>
      </p:sp>
    </p:spTree>
    <p:extLst>
      <p:ext uri="{BB962C8B-B14F-4D97-AF65-F5344CB8AC3E}">
        <p14:creationId xmlns:p14="http://schemas.microsoft.com/office/powerpoint/2010/main" val="1373384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49</a:t>
            </a:fld>
            <a:endParaRPr lang="en-US"/>
          </a:p>
        </p:txBody>
      </p:sp>
    </p:spTree>
    <p:extLst>
      <p:ext uri="{BB962C8B-B14F-4D97-AF65-F5344CB8AC3E}">
        <p14:creationId xmlns:p14="http://schemas.microsoft.com/office/powerpoint/2010/main" val="1465137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50</a:t>
            </a:fld>
            <a:endParaRPr lang="en-US"/>
          </a:p>
        </p:txBody>
      </p:sp>
    </p:spTree>
    <p:extLst>
      <p:ext uri="{BB962C8B-B14F-4D97-AF65-F5344CB8AC3E}">
        <p14:creationId xmlns:p14="http://schemas.microsoft.com/office/powerpoint/2010/main" val="2882429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51</a:t>
            </a:fld>
            <a:endParaRPr lang="en-US"/>
          </a:p>
        </p:txBody>
      </p:sp>
    </p:spTree>
    <p:extLst>
      <p:ext uri="{BB962C8B-B14F-4D97-AF65-F5344CB8AC3E}">
        <p14:creationId xmlns:p14="http://schemas.microsoft.com/office/powerpoint/2010/main" val="847406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52</a:t>
            </a:fld>
            <a:endParaRPr lang="en-US"/>
          </a:p>
        </p:txBody>
      </p:sp>
    </p:spTree>
    <p:extLst>
      <p:ext uri="{BB962C8B-B14F-4D97-AF65-F5344CB8AC3E}">
        <p14:creationId xmlns:p14="http://schemas.microsoft.com/office/powerpoint/2010/main" val="3450927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is universal healthcare free or low cost at the point of service; blue is free for some of the population; red is no universal healthcare</a:t>
            </a:r>
          </a:p>
        </p:txBody>
      </p:sp>
      <p:sp>
        <p:nvSpPr>
          <p:cNvPr id="4" name="Slide Number Placeholder 3"/>
          <p:cNvSpPr>
            <a:spLocks noGrp="1"/>
          </p:cNvSpPr>
          <p:nvPr>
            <p:ph type="sldNum" sz="quarter" idx="5"/>
          </p:nvPr>
        </p:nvSpPr>
        <p:spPr/>
        <p:txBody>
          <a:bodyPr/>
          <a:lstStyle/>
          <a:p>
            <a:fld id="{C5C032BA-11A0-1B45-9991-D1197CE0798F}" type="slidenum">
              <a:rPr lang="en-US" smtClean="0"/>
              <a:t>11</a:t>
            </a:fld>
            <a:endParaRPr lang="en-US"/>
          </a:p>
        </p:txBody>
      </p:sp>
    </p:spTree>
    <p:extLst>
      <p:ext uri="{BB962C8B-B14F-4D97-AF65-F5344CB8AC3E}">
        <p14:creationId xmlns:p14="http://schemas.microsoft.com/office/powerpoint/2010/main" val="2979069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53</a:t>
            </a:fld>
            <a:endParaRPr lang="en-US"/>
          </a:p>
        </p:txBody>
      </p:sp>
    </p:spTree>
    <p:extLst>
      <p:ext uri="{BB962C8B-B14F-4D97-AF65-F5344CB8AC3E}">
        <p14:creationId xmlns:p14="http://schemas.microsoft.com/office/powerpoint/2010/main" val="3063352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54</a:t>
            </a:fld>
            <a:endParaRPr lang="en-US"/>
          </a:p>
        </p:txBody>
      </p:sp>
    </p:spTree>
    <p:extLst>
      <p:ext uri="{BB962C8B-B14F-4D97-AF65-F5344CB8AC3E}">
        <p14:creationId xmlns:p14="http://schemas.microsoft.com/office/powerpoint/2010/main" val="3433286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55</a:t>
            </a:fld>
            <a:endParaRPr lang="en-US"/>
          </a:p>
        </p:txBody>
      </p:sp>
    </p:spTree>
    <p:extLst>
      <p:ext uri="{BB962C8B-B14F-4D97-AF65-F5344CB8AC3E}">
        <p14:creationId xmlns:p14="http://schemas.microsoft.com/office/powerpoint/2010/main" val="1198801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56</a:t>
            </a:fld>
            <a:endParaRPr lang="en-US"/>
          </a:p>
        </p:txBody>
      </p:sp>
    </p:spTree>
    <p:extLst>
      <p:ext uri="{BB962C8B-B14F-4D97-AF65-F5344CB8AC3E}">
        <p14:creationId xmlns:p14="http://schemas.microsoft.com/office/powerpoint/2010/main" val="547812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57</a:t>
            </a:fld>
            <a:endParaRPr lang="en-US"/>
          </a:p>
        </p:txBody>
      </p:sp>
    </p:spTree>
    <p:extLst>
      <p:ext uri="{BB962C8B-B14F-4D97-AF65-F5344CB8AC3E}">
        <p14:creationId xmlns:p14="http://schemas.microsoft.com/office/powerpoint/2010/main" val="2309527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technical, but important:  At most a democratic president in 2020 will have 50 or 51 votes in the senate.  60 is needed to break a filibuster.  Democrats could get around this by abolishing the filibuster, which has already been abolished by Republicans for supreme court votes; they could also use a legal loophole called “reconciliation.”  Reconciliation only requires 51 votes.  Reconciliation is only supposed to be for strictly budgetary concerns, not legislation as big and broad as Medicare for All. But the Vice President is technically the “President of the Senate” and can overrule anything the Senate parliamentarian (the official who interprets the rules for the Senate).  As long as the Vice President says it’s ok to use reconciliation, it will be.  </a:t>
            </a:r>
          </a:p>
        </p:txBody>
      </p:sp>
      <p:sp>
        <p:nvSpPr>
          <p:cNvPr id="4" name="Slide Number Placeholder 3"/>
          <p:cNvSpPr>
            <a:spLocks noGrp="1"/>
          </p:cNvSpPr>
          <p:nvPr>
            <p:ph type="sldNum" sz="quarter" idx="5"/>
          </p:nvPr>
        </p:nvSpPr>
        <p:spPr/>
        <p:txBody>
          <a:bodyPr/>
          <a:lstStyle/>
          <a:p>
            <a:fld id="{C5C032BA-11A0-1B45-9991-D1197CE0798F}" type="slidenum">
              <a:rPr lang="en-US" smtClean="0"/>
              <a:t>61</a:t>
            </a:fld>
            <a:endParaRPr lang="en-US"/>
          </a:p>
        </p:txBody>
      </p:sp>
    </p:spTree>
    <p:extLst>
      <p:ext uri="{BB962C8B-B14F-4D97-AF65-F5344CB8AC3E}">
        <p14:creationId xmlns:p14="http://schemas.microsoft.com/office/powerpoint/2010/main" val="394638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Tulsi</a:t>
            </a:r>
            <a:r>
              <a:rPr lang="en-US" dirty="0"/>
              <a:t> Gabbard has cosponsored the Pramila </a:t>
            </a:r>
            <a:r>
              <a:rPr lang="en-US" dirty="0" err="1"/>
              <a:t>Jayapal</a:t>
            </a:r>
            <a:r>
              <a:rPr lang="en-US" dirty="0"/>
              <a:t> bill; Andrew Yang is in favor of both bills</a:t>
            </a:r>
          </a:p>
        </p:txBody>
      </p:sp>
      <p:sp>
        <p:nvSpPr>
          <p:cNvPr id="4" name="Slide Number Placeholder 3"/>
          <p:cNvSpPr>
            <a:spLocks noGrp="1"/>
          </p:cNvSpPr>
          <p:nvPr>
            <p:ph type="sldNum" sz="quarter" idx="5"/>
          </p:nvPr>
        </p:nvSpPr>
        <p:spPr/>
        <p:txBody>
          <a:bodyPr/>
          <a:lstStyle/>
          <a:p>
            <a:fld id="{C5C032BA-11A0-1B45-9991-D1197CE0798F}" type="slidenum">
              <a:rPr lang="en-US" smtClean="0"/>
              <a:t>62</a:t>
            </a:fld>
            <a:endParaRPr lang="en-US"/>
          </a:p>
        </p:txBody>
      </p:sp>
    </p:spTree>
    <p:extLst>
      <p:ext uri="{BB962C8B-B14F-4D97-AF65-F5344CB8AC3E}">
        <p14:creationId xmlns:p14="http://schemas.microsoft.com/office/powerpoint/2010/main" val="1129913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will bring up a KFF poll that shows support dropping when people are told they’ll lose their employer sponsored insurance or that their taxes will go up.  But this poll did not accurately reflect the real situation: that their taxes will be a lot less than what they pay in premiums now; and that they’ll get all the same benefits as their employer plan  but for no out of pocket costs</a:t>
            </a:r>
          </a:p>
        </p:txBody>
      </p:sp>
      <p:sp>
        <p:nvSpPr>
          <p:cNvPr id="4" name="Slide Number Placeholder 3"/>
          <p:cNvSpPr>
            <a:spLocks noGrp="1"/>
          </p:cNvSpPr>
          <p:nvPr>
            <p:ph type="sldNum" sz="quarter" idx="5"/>
          </p:nvPr>
        </p:nvSpPr>
        <p:spPr/>
        <p:txBody>
          <a:bodyPr/>
          <a:lstStyle/>
          <a:p>
            <a:fld id="{C5C032BA-11A0-1B45-9991-D1197CE0798F}" type="slidenum">
              <a:rPr lang="en-US" smtClean="0"/>
              <a:t>63</a:t>
            </a:fld>
            <a:endParaRPr lang="en-US"/>
          </a:p>
        </p:txBody>
      </p:sp>
    </p:spTree>
    <p:extLst>
      <p:ext uri="{BB962C8B-B14F-4D97-AF65-F5344CB8AC3E}">
        <p14:creationId xmlns:p14="http://schemas.microsoft.com/office/powerpoint/2010/main" val="70651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will bring up a KFF poll that shows support dropping when people are told they’ll lose their employer sponsored insurance or that their taxes will go up.  But this poll did not accurately reflect the real situation: that their taxes will be a lot less than what they pay in premiums now; and that they’ll get all the same benefits as their employer plan  but for no out of pocket costs</a:t>
            </a:r>
          </a:p>
        </p:txBody>
      </p:sp>
      <p:sp>
        <p:nvSpPr>
          <p:cNvPr id="4" name="Slide Number Placeholder 3"/>
          <p:cNvSpPr>
            <a:spLocks noGrp="1"/>
          </p:cNvSpPr>
          <p:nvPr>
            <p:ph type="sldNum" sz="quarter" idx="5"/>
          </p:nvPr>
        </p:nvSpPr>
        <p:spPr/>
        <p:txBody>
          <a:bodyPr/>
          <a:lstStyle/>
          <a:p>
            <a:fld id="{C5C032BA-11A0-1B45-9991-D1197CE0798F}" type="slidenum">
              <a:rPr lang="en-US" smtClean="0"/>
              <a:t>64</a:t>
            </a:fld>
            <a:endParaRPr lang="en-US"/>
          </a:p>
        </p:txBody>
      </p:sp>
    </p:spTree>
    <p:extLst>
      <p:ext uri="{BB962C8B-B14F-4D97-AF65-F5344CB8AC3E}">
        <p14:creationId xmlns:p14="http://schemas.microsoft.com/office/powerpoint/2010/main" val="3735704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65</a:t>
            </a:fld>
            <a:endParaRPr lang="en-US"/>
          </a:p>
        </p:txBody>
      </p:sp>
    </p:spTree>
    <p:extLst>
      <p:ext uri="{BB962C8B-B14F-4D97-AF65-F5344CB8AC3E}">
        <p14:creationId xmlns:p14="http://schemas.microsoft.com/office/powerpoint/2010/main" val="2465732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This is 8 times faster than wages have risen.  </a:t>
            </a:r>
          </a:p>
          <a:p>
            <a:r>
              <a:rPr lang="en-US" dirty="0"/>
              <a:t>2. Remind audience: a deductible is the amount you have to personally pay before your insurance kicks in.  </a:t>
            </a:r>
          </a:p>
        </p:txBody>
      </p:sp>
      <p:sp>
        <p:nvSpPr>
          <p:cNvPr id="4" name="Slide Number Placeholder 3"/>
          <p:cNvSpPr>
            <a:spLocks noGrp="1"/>
          </p:cNvSpPr>
          <p:nvPr>
            <p:ph type="sldNum" sz="quarter" idx="5"/>
          </p:nvPr>
        </p:nvSpPr>
        <p:spPr/>
        <p:txBody>
          <a:bodyPr/>
          <a:lstStyle/>
          <a:p>
            <a:fld id="{C5C032BA-11A0-1B45-9991-D1197CE0798F}" type="slidenum">
              <a:rPr lang="en-US" smtClean="0"/>
              <a:t>15</a:t>
            </a:fld>
            <a:endParaRPr lang="en-US"/>
          </a:p>
        </p:txBody>
      </p:sp>
    </p:spTree>
    <p:extLst>
      <p:ext uri="{BB962C8B-B14F-4D97-AF65-F5344CB8AC3E}">
        <p14:creationId xmlns:p14="http://schemas.microsoft.com/office/powerpoint/2010/main" val="3102940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66</a:t>
            </a:fld>
            <a:endParaRPr lang="en-US"/>
          </a:p>
        </p:txBody>
      </p:sp>
    </p:spTree>
    <p:extLst>
      <p:ext uri="{BB962C8B-B14F-4D97-AF65-F5344CB8AC3E}">
        <p14:creationId xmlns:p14="http://schemas.microsoft.com/office/powerpoint/2010/main" val="934580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67</a:t>
            </a:fld>
            <a:endParaRPr lang="en-US"/>
          </a:p>
        </p:txBody>
      </p:sp>
    </p:spTree>
    <p:extLst>
      <p:ext uri="{BB962C8B-B14F-4D97-AF65-F5344CB8AC3E}">
        <p14:creationId xmlns:p14="http://schemas.microsoft.com/office/powerpoint/2010/main" val="2857147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68</a:t>
            </a:fld>
            <a:endParaRPr lang="en-US"/>
          </a:p>
        </p:txBody>
      </p:sp>
    </p:spTree>
    <p:extLst>
      <p:ext uri="{BB962C8B-B14F-4D97-AF65-F5344CB8AC3E}">
        <p14:creationId xmlns:p14="http://schemas.microsoft.com/office/powerpoint/2010/main" val="3670523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69</a:t>
            </a:fld>
            <a:endParaRPr lang="en-US"/>
          </a:p>
        </p:txBody>
      </p:sp>
    </p:spTree>
    <p:extLst>
      <p:ext uri="{BB962C8B-B14F-4D97-AF65-F5344CB8AC3E}">
        <p14:creationId xmlns:p14="http://schemas.microsoft.com/office/powerpoint/2010/main" val="1633601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70</a:t>
            </a:fld>
            <a:endParaRPr lang="en-US"/>
          </a:p>
        </p:txBody>
      </p:sp>
    </p:spTree>
    <p:extLst>
      <p:ext uri="{BB962C8B-B14F-4D97-AF65-F5344CB8AC3E}">
        <p14:creationId xmlns:p14="http://schemas.microsoft.com/office/powerpoint/2010/main" val="3832826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71</a:t>
            </a:fld>
            <a:endParaRPr lang="en-US"/>
          </a:p>
        </p:txBody>
      </p:sp>
    </p:spTree>
    <p:extLst>
      <p:ext uri="{BB962C8B-B14F-4D97-AF65-F5344CB8AC3E}">
        <p14:creationId xmlns:p14="http://schemas.microsoft.com/office/powerpoint/2010/main" val="454972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72</a:t>
            </a:fld>
            <a:endParaRPr lang="en-US"/>
          </a:p>
        </p:txBody>
      </p:sp>
    </p:spTree>
    <p:extLst>
      <p:ext uri="{BB962C8B-B14F-4D97-AF65-F5344CB8AC3E}">
        <p14:creationId xmlns:p14="http://schemas.microsoft.com/office/powerpoint/2010/main" val="1513032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73</a:t>
            </a:fld>
            <a:endParaRPr lang="en-US"/>
          </a:p>
        </p:txBody>
      </p:sp>
    </p:spTree>
    <p:extLst>
      <p:ext uri="{BB962C8B-B14F-4D97-AF65-F5344CB8AC3E}">
        <p14:creationId xmlns:p14="http://schemas.microsoft.com/office/powerpoint/2010/main" val="2654482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74</a:t>
            </a:fld>
            <a:endParaRPr lang="en-US"/>
          </a:p>
        </p:txBody>
      </p:sp>
    </p:spTree>
    <p:extLst>
      <p:ext uri="{BB962C8B-B14F-4D97-AF65-F5344CB8AC3E}">
        <p14:creationId xmlns:p14="http://schemas.microsoft.com/office/powerpoint/2010/main" val="39056067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point is important.  Under this plan, YOU can leave your employer plan if you want, but you don’t get to decide whether to keep it, your employer does.  If your employer decides to dump their employees into Medicare and pay the alternative tax, you won’t get to stay on that plan.  And it is expected that most employers will eventually do this very thing.  </a:t>
            </a:r>
          </a:p>
        </p:txBody>
      </p:sp>
      <p:sp>
        <p:nvSpPr>
          <p:cNvPr id="4" name="Slide Number Placeholder 3"/>
          <p:cNvSpPr>
            <a:spLocks noGrp="1"/>
          </p:cNvSpPr>
          <p:nvPr>
            <p:ph type="sldNum" sz="quarter" idx="5"/>
          </p:nvPr>
        </p:nvSpPr>
        <p:spPr/>
        <p:txBody>
          <a:bodyPr/>
          <a:lstStyle/>
          <a:p>
            <a:fld id="{C5C032BA-11A0-1B45-9991-D1197CE0798F}" type="slidenum">
              <a:rPr lang="en-US" smtClean="0"/>
              <a:t>79</a:t>
            </a:fld>
            <a:endParaRPr lang="en-US"/>
          </a:p>
        </p:txBody>
      </p:sp>
    </p:spTree>
    <p:extLst>
      <p:ext uri="{BB962C8B-B14F-4D97-AF65-F5344CB8AC3E}">
        <p14:creationId xmlns:p14="http://schemas.microsoft.com/office/powerpoint/2010/main" val="165142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p>
        </p:txBody>
      </p:sp>
      <p:sp>
        <p:nvSpPr>
          <p:cNvPr id="4" name="Slide Number Placeholder 3"/>
          <p:cNvSpPr>
            <a:spLocks noGrp="1"/>
          </p:cNvSpPr>
          <p:nvPr>
            <p:ph type="sldNum" sz="quarter" idx="5"/>
          </p:nvPr>
        </p:nvSpPr>
        <p:spPr/>
        <p:txBody>
          <a:bodyPr/>
          <a:lstStyle/>
          <a:p>
            <a:fld id="{C5C032BA-11A0-1B45-9991-D1197CE0798F}" type="slidenum">
              <a:rPr lang="en-US" smtClean="0"/>
              <a:t>16</a:t>
            </a:fld>
            <a:endParaRPr lang="en-US"/>
          </a:p>
        </p:txBody>
      </p:sp>
    </p:spTree>
    <p:extLst>
      <p:ext uri="{BB962C8B-B14F-4D97-AF65-F5344CB8AC3E}">
        <p14:creationId xmlns:p14="http://schemas.microsoft.com/office/powerpoint/2010/main" val="1929548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Reminder: premiums are what you pay monthly to remain insured.  These are in </a:t>
            </a:r>
            <a:r>
              <a:rPr lang="en-US" i="1" dirty="0"/>
              <a:t>addition</a:t>
            </a:r>
            <a:r>
              <a:rPr lang="en-US" i="0" dirty="0"/>
              <a:t> to the deductible.</a:t>
            </a:r>
          </a:p>
          <a:p>
            <a:r>
              <a:rPr lang="en-US" i="0" dirty="0"/>
              <a:t>2. This is a 55% rise in out of pocket costs for families since 2008; the percentage paid by employers is also declining</a:t>
            </a:r>
          </a:p>
          <a:p>
            <a:r>
              <a:rPr lang="en-US" i="0" dirty="0"/>
              <a:t>3 This is for employer-sponsored health insurance, where the employer pays some of the costs.  For self-insured, small businesspeople, consultants, etc. they have to pay the entire $20,000 on their own.</a:t>
            </a: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17</a:t>
            </a:fld>
            <a:endParaRPr lang="en-US"/>
          </a:p>
        </p:txBody>
      </p:sp>
    </p:spTree>
    <p:extLst>
      <p:ext uri="{BB962C8B-B14F-4D97-AF65-F5344CB8AC3E}">
        <p14:creationId xmlns:p14="http://schemas.microsoft.com/office/powerpoint/2010/main" val="1862882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Reminder: premiums are what you pay monthly to remain insured.  These are in </a:t>
            </a:r>
            <a:r>
              <a:rPr lang="en-US" i="1" dirty="0"/>
              <a:t>addition</a:t>
            </a:r>
            <a:r>
              <a:rPr lang="en-US" i="0" dirty="0"/>
              <a:t> to the deductible.</a:t>
            </a:r>
          </a:p>
          <a:p>
            <a:r>
              <a:rPr lang="en-US" i="0" dirty="0"/>
              <a:t>2. This is a 55% rise in out of pocket costs for families since 2008; the percentage paid by employers is also declining</a:t>
            </a:r>
          </a:p>
          <a:p>
            <a:r>
              <a:rPr lang="en-US" i="0" dirty="0"/>
              <a:t>3 This is for employer-sponsored health insurance, where the employer pays some of the costs.  For self-insured, small businesspeople, consultants, etc. they have to pay the entire $20,000 on their own.</a:t>
            </a:r>
            <a:endParaRPr lang="en-US" dirty="0"/>
          </a:p>
        </p:txBody>
      </p:sp>
      <p:sp>
        <p:nvSpPr>
          <p:cNvPr id="4" name="Slide Number Placeholder 3"/>
          <p:cNvSpPr>
            <a:spLocks noGrp="1"/>
          </p:cNvSpPr>
          <p:nvPr>
            <p:ph type="sldNum" sz="quarter" idx="5"/>
          </p:nvPr>
        </p:nvSpPr>
        <p:spPr/>
        <p:txBody>
          <a:bodyPr/>
          <a:lstStyle/>
          <a:p>
            <a:fld id="{C5C032BA-11A0-1B45-9991-D1197CE0798F}" type="slidenum">
              <a:rPr lang="en-US" smtClean="0"/>
              <a:t>18</a:t>
            </a:fld>
            <a:endParaRPr lang="en-US"/>
          </a:p>
        </p:txBody>
      </p:sp>
    </p:spTree>
    <p:extLst>
      <p:ext uri="{BB962C8B-B14F-4D97-AF65-F5344CB8AC3E}">
        <p14:creationId xmlns:p14="http://schemas.microsoft.com/office/powerpoint/2010/main" val="251123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someone is paying over $20k out of pocket and. Making $55k a year, that is basically completely unsustainable.</a:t>
            </a:r>
          </a:p>
        </p:txBody>
      </p:sp>
      <p:sp>
        <p:nvSpPr>
          <p:cNvPr id="4" name="Slide Number Placeholder 3"/>
          <p:cNvSpPr>
            <a:spLocks noGrp="1"/>
          </p:cNvSpPr>
          <p:nvPr>
            <p:ph type="sldNum" sz="quarter" idx="5"/>
          </p:nvPr>
        </p:nvSpPr>
        <p:spPr/>
        <p:txBody>
          <a:bodyPr/>
          <a:lstStyle/>
          <a:p>
            <a:fld id="{C5C032BA-11A0-1B45-9991-D1197CE0798F}" type="slidenum">
              <a:rPr lang="en-US" smtClean="0"/>
              <a:t>19</a:t>
            </a:fld>
            <a:endParaRPr lang="en-US"/>
          </a:p>
        </p:txBody>
      </p:sp>
    </p:spTree>
    <p:extLst>
      <p:ext uri="{BB962C8B-B14F-4D97-AF65-F5344CB8AC3E}">
        <p14:creationId xmlns:p14="http://schemas.microsoft.com/office/powerpoint/2010/main" val="2891554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Note that not only has the ACA not changed this, this percentage has gone up slightly since the ACA went into effect</a:t>
            </a:r>
          </a:p>
        </p:txBody>
      </p:sp>
      <p:sp>
        <p:nvSpPr>
          <p:cNvPr id="4" name="Slide Number Placeholder 3"/>
          <p:cNvSpPr>
            <a:spLocks noGrp="1"/>
          </p:cNvSpPr>
          <p:nvPr>
            <p:ph type="sldNum" sz="quarter" idx="5"/>
          </p:nvPr>
        </p:nvSpPr>
        <p:spPr/>
        <p:txBody>
          <a:bodyPr/>
          <a:lstStyle/>
          <a:p>
            <a:fld id="{C5C032BA-11A0-1B45-9991-D1197CE0798F}" type="slidenum">
              <a:rPr lang="en-US" smtClean="0"/>
              <a:t>20</a:t>
            </a:fld>
            <a:endParaRPr lang="en-US"/>
          </a:p>
        </p:txBody>
      </p:sp>
    </p:spTree>
    <p:extLst>
      <p:ext uri="{BB962C8B-B14F-4D97-AF65-F5344CB8AC3E}">
        <p14:creationId xmlns:p14="http://schemas.microsoft.com/office/powerpoint/2010/main" val="3742267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C457-5B51-0D4A-8DE5-C6C09C4F69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096F2B-CBE7-1A4C-AB3F-821E98782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411B15-903C-0A43-8794-384B6B577DA6}"/>
              </a:ext>
            </a:extLst>
          </p:cNvPr>
          <p:cNvSpPr>
            <a:spLocks noGrp="1"/>
          </p:cNvSpPr>
          <p:nvPr>
            <p:ph type="dt" sz="half" idx="10"/>
          </p:nvPr>
        </p:nvSpPr>
        <p:spPr/>
        <p:txBody>
          <a:bodyPr/>
          <a:lstStyle/>
          <a:p>
            <a:fld id="{8588D6AB-C170-8D40-9D48-0836736B80FE}" type="datetimeFigureOut">
              <a:rPr lang="en-US" smtClean="0"/>
              <a:t>6/29/19</a:t>
            </a:fld>
            <a:endParaRPr lang="en-US"/>
          </a:p>
        </p:txBody>
      </p:sp>
      <p:sp>
        <p:nvSpPr>
          <p:cNvPr id="5" name="Footer Placeholder 4">
            <a:extLst>
              <a:ext uri="{FF2B5EF4-FFF2-40B4-BE49-F238E27FC236}">
                <a16:creationId xmlns:a16="http://schemas.microsoft.com/office/drawing/2014/main" id="{49F892DD-1D01-AC48-9D8C-48640B405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4F6FA-5117-0B4A-88A0-233441DC4BC3}"/>
              </a:ext>
            </a:extLst>
          </p:cNvPr>
          <p:cNvSpPr>
            <a:spLocks noGrp="1"/>
          </p:cNvSpPr>
          <p:nvPr>
            <p:ph type="sldNum" sz="quarter" idx="12"/>
          </p:nvPr>
        </p:nvSpPr>
        <p:spPr/>
        <p:txBody>
          <a:bodyPr/>
          <a:lstStyle/>
          <a:p>
            <a:fld id="{932A0C6D-B71D-5444-9A00-E140B18D1DEC}" type="slidenum">
              <a:rPr lang="en-US" smtClean="0"/>
              <a:t>‹#›</a:t>
            </a:fld>
            <a:endParaRPr lang="en-US"/>
          </a:p>
        </p:txBody>
      </p:sp>
    </p:spTree>
    <p:extLst>
      <p:ext uri="{BB962C8B-B14F-4D97-AF65-F5344CB8AC3E}">
        <p14:creationId xmlns:p14="http://schemas.microsoft.com/office/powerpoint/2010/main" val="2337639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24A4C-9FA9-A04A-BF0E-BD31873070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A12366-A972-A646-846D-7BEE78560A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96F4F-C460-5647-9AFC-83D0DA72304C}"/>
              </a:ext>
            </a:extLst>
          </p:cNvPr>
          <p:cNvSpPr>
            <a:spLocks noGrp="1"/>
          </p:cNvSpPr>
          <p:nvPr>
            <p:ph type="dt" sz="half" idx="10"/>
          </p:nvPr>
        </p:nvSpPr>
        <p:spPr/>
        <p:txBody>
          <a:bodyPr/>
          <a:lstStyle/>
          <a:p>
            <a:fld id="{8588D6AB-C170-8D40-9D48-0836736B80FE}" type="datetimeFigureOut">
              <a:rPr lang="en-US" smtClean="0"/>
              <a:t>6/29/19</a:t>
            </a:fld>
            <a:endParaRPr lang="en-US"/>
          </a:p>
        </p:txBody>
      </p:sp>
      <p:sp>
        <p:nvSpPr>
          <p:cNvPr id="5" name="Footer Placeholder 4">
            <a:extLst>
              <a:ext uri="{FF2B5EF4-FFF2-40B4-BE49-F238E27FC236}">
                <a16:creationId xmlns:a16="http://schemas.microsoft.com/office/drawing/2014/main" id="{7AB5660C-E9FB-CA48-B3EF-99EDE9CA4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73FA7-814B-994D-B4F9-A3F579C8292F}"/>
              </a:ext>
            </a:extLst>
          </p:cNvPr>
          <p:cNvSpPr>
            <a:spLocks noGrp="1"/>
          </p:cNvSpPr>
          <p:nvPr>
            <p:ph type="sldNum" sz="quarter" idx="12"/>
          </p:nvPr>
        </p:nvSpPr>
        <p:spPr/>
        <p:txBody>
          <a:bodyPr/>
          <a:lstStyle/>
          <a:p>
            <a:fld id="{932A0C6D-B71D-5444-9A00-E140B18D1DEC}" type="slidenum">
              <a:rPr lang="en-US" smtClean="0"/>
              <a:t>‹#›</a:t>
            </a:fld>
            <a:endParaRPr lang="en-US"/>
          </a:p>
        </p:txBody>
      </p:sp>
    </p:spTree>
    <p:extLst>
      <p:ext uri="{BB962C8B-B14F-4D97-AF65-F5344CB8AC3E}">
        <p14:creationId xmlns:p14="http://schemas.microsoft.com/office/powerpoint/2010/main" val="356523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AEF9C8-C92E-4443-93BE-D11AD4F286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27ED6-F480-4C4F-9D9F-86194D2523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FD03B-22EA-924C-A66D-40F27E9CAA97}"/>
              </a:ext>
            </a:extLst>
          </p:cNvPr>
          <p:cNvSpPr>
            <a:spLocks noGrp="1"/>
          </p:cNvSpPr>
          <p:nvPr>
            <p:ph type="dt" sz="half" idx="10"/>
          </p:nvPr>
        </p:nvSpPr>
        <p:spPr/>
        <p:txBody>
          <a:bodyPr/>
          <a:lstStyle/>
          <a:p>
            <a:fld id="{8588D6AB-C170-8D40-9D48-0836736B80FE}" type="datetimeFigureOut">
              <a:rPr lang="en-US" smtClean="0"/>
              <a:t>6/29/19</a:t>
            </a:fld>
            <a:endParaRPr lang="en-US"/>
          </a:p>
        </p:txBody>
      </p:sp>
      <p:sp>
        <p:nvSpPr>
          <p:cNvPr id="5" name="Footer Placeholder 4">
            <a:extLst>
              <a:ext uri="{FF2B5EF4-FFF2-40B4-BE49-F238E27FC236}">
                <a16:creationId xmlns:a16="http://schemas.microsoft.com/office/drawing/2014/main" id="{04D22CC8-374F-4247-8F4B-08E914854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A63B1-B794-C74E-B73B-9C5D7F1DCACE}"/>
              </a:ext>
            </a:extLst>
          </p:cNvPr>
          <p:cNvSpPr>
            <a:spLocks noGrp="1"/>
          </p:cNvSpPr>
          <p:nvPr>
            <p:ph type="sldNum" sz="quarter" idx="12"/>
          </p:nvPr>
        </p:nvSpPr>
        <p:spPr/>
        <p:txBody>
          <a:bodyPr/>
          <a:lstStyle/>
          <a:p>
            <a:fld id="{932A0C6D-B71D-5444-9A00-E140B18D1DEC}" type="slidenum">
              <a:rPr lang="en-US" smtClean="0"/>
              <a:t>‹#›</a:t>
            </a:fld>
            <a:endParaRPr lang="en-US"/>
          </a:p>
        </p:txBody>
      </p:sp>
    </p:spTree>
    <p:extLst>
      <p:ext uri="{BB962C8B-B14F-4D97-AF65-F5344CB8AC3E}">
        <p14:creationId xmlns:p14="http://schemas.microsoft.com/office/powerpoint/2010/main" val="125371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F9138-938D-2C4A-9C5D-C270A099CA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069402-6B83-5540-B48D-674C51269C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B0B61-5D3C-5C4C-8680-D182EEDE43D6}"/>
              </a:ext>
            </a:extLst>
          </p:cNvPr>
          <p:cNvSpPr>
            <a:spLocks noGrp="1"/>
          </p:cNvSpPr>
          <p:nvPr>
            <p:ph type="dt" sz="half" idx="10"/>
          </p:nvPr>
        </p:nvSpPr>
        <p:spPr/>
        <p:txBody>
          <a:bodyPr/>
          <a:lstStyle/>
          <a:p>
            <a:fld id="{8588D6AB-C170-8D40-9D48-0836736B80FE}" type="datetimeFigureOut">
              <a:rPr lang="en-US" smtClean="0"/>
              <a:t>6/29/19</a:t>
            </a:fld>
            <a:endParaRPr lang="en-US"/>
          </a:p>
        </p:txBody>
      </p:sp>
      <p:sp>
        <p:nvSpPr>
          <p:cNvPr id="5" name="Footer Placeholder 4">
            <a:extLst>
              <a:ext uri="{FF2B5EF4-FFF2-40B4-BE49-F238E27FC236}">
                <a16:creationId xmlns:a16="http://schemas.microsoft.com/office/drawing/2014/main" id="{F330D59C-F628-2547-B6F4-450BAEC62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51ED6-74B9-D843-9B84-B748434B0C7C}"/>
              </a:ext>
            </a:extLst>
          </p:cNvPr>
          <p:cNvSpPr>
            <a:spLocks noGrp="1"/>
          </p:cNvSpPr>
          <p:nvPr>
            <p:ph type="sldNum" sz="quarter" idx="12"/>
          </p:nvPr>
        </p:nvSpPr>
        <p:spPr/>
        <p:txBody>
          <a:bodyPr/>
          <a:lstStyle/>
          <a:p>
            <a:fld id="{932A0C6D-B71D-5444-9A00-E140B18D1DEC}" type="slidenum">
              <a:rPr lang="en-US" smtClean="0"/>
              <a:t>‹#›</a:t>
            </a:fld>
            <a:endParaRPr lang="en-US"/>
          </a:p>
        </p:txBody>
      </p:sp>
    </p:spTree>
    <p:extLst>
      <p:ext uri="{BB962C8B-B14F-4D97-AF65-F5344CB8AC3E}">
        <p14:creationId xmlns:p14="http://schemas.microsoft.com/office/powerpoint/2010/main" val="385519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1F8B-EE05-F144-A09A-04C6C98226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685EA-40CC-BE4F-94AF-E416FD5E1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2E93AD-933E-2F40-B056-8528D296FAA8}"/>
              </a:ext>
            </a:extLst>
          </p:cNvPr>
          <p:cNvSpPr>
            <a:spLocks noGrp="1"/>
          </p:cNvSpPr>
          <p:nvPr>
            <p:ph type="dt" sz="half" idx="10"/>
          </p:nvPr>
        </p:nvSpPr>
        <p:spPr/>
        <p:txBody>
          <a:bodyPr/>
          <a:lstStyle/>
          <a:p>
            <a:fld id="{8588D6AB-C170-8D40-9D48-0836736B80FE}" type="datetimeFigureOut">
              <a:rPr lang="en-US" smtClean="0"/>
              <a:t>6/29/19</a:t>
            </a:fld>
            <a:endParaRPr lang="en-US"/>
          </a:p>
        </p:txBody>
      </p:sp>
      <p:sp>
        <p:nvSpPr>
          <p:cNvPr id="5" name="Footer Placeholder 4">
            <a:extLst>
              <a:ext uri="{FF2B5EF4-FFF2-40B4-BE49-F238E27FC236}">
                <a16:creationId xmlns:a16="http://schemas.microsoft.com/office/drawing/2014/main" id="{E7A4589B-E133-BC49-90F5-ECE419100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7F3DD-792D-FA4C-87B2-3FFB447AC519}"/>
              </a:ext>
            </a:extLst>
          </p:cNvPr>
          <p:cNvSpPr>
            <a:spLocks noGrp="1"/>
          </p:cNvSpPr>
          <p:nvPr>
            <p:ph type="sldNum" sz="quarter" idx="12"/>
          </p:nvPr>
        </p:nvSpPr>
        <p:spPr/>
        <p:txBody>
          <a:bodyPr/>
          <a:lstStyle/>
          <a:p>
            <a:fld id="{932A0C6D-B71D-5444-9A00-E140B18D1DEC}" type="slidenum">
              <a:rPr lang="en-US" smtClean="0"/>
              <a:t>‹#›</a:t>
            </a:fld>
            <a:endParaRPr lang="en-US"/>
          </a:p>
        </p:txBody>
      </p:sp>
    </p:spTree>
    <p:extLst>
      <p:ext uri="{BB962C8B-B14F-4D97-AF65-F5344CB8AC3E}">
        <p14:creationId xmlns:p14="http://schemas.microsoft.com/office/powerpoint/2010/main" val="814452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1FCF-D945-7B43-8FC1-3695748060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13E85-6C2E-1E41-A7E3-B295465015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6365E5-9FAB-D044-81F6-0D80F5643FC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E44FAF-C3C9-5341-8444-1DC7BC3D0224}"/>
              </a:ext>
            </a:extLst>
          </p:cNvPr>
          <p:cNvSpPr>
            <a:spLocks noGrp="1"/>
          </p:cNvSpPr>
          <p:nvPr>
            <p:ph type="dt" sz="half" idx="10"/>
          </p:nvPr>
        </p:nvSpPr>
        <p:spPr/>
        <p:txBody>
          <a:bodyPr/>
          <a:lstStyle/>
          <a:p>
            <a:fld id="{8588D6AB-C170-8D40-9D48-0836736B80FE}" type="datetimeFigureOut">
              <a:rPr lang="en-US" smtClean="0"/>
              <a:t>6/29/19</a:t>
            </a:fld>
            <a:endParaRPr lang="en-US"/>
          </a:p>
        </p:txBody>
      </p:sp>
      <p:sp>
        <p:nvSpPr>
          <p:cNvPr id="6" name="Footer Placeholder 5">
            <a:extLst>
              <a:ext uri="{FF2B5EF4-FFF2-40B4-BE49-F238E27FC236}">
                <a16:creationId xmlns:a16="http://schemas.microsoft.com/office/drawing/2014/main" id="{CCC36901-ED89-D24B-939E-BC64798DE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71CF3-B2DF-194E-B6ED-0CB858B9DB2A}"/>
              </a:ext>
            </a:extLst>
          </p:cNvPr>
          <p:cNvSpPr>
            <a:spLocks noGrp="1"/>
          </p:cNvSpPr>
          <p:nvPr>
            <p:ph type="sldNum" sz="quarter" idx="12"/>
          </p:nvPr>
        </p:nvSpPr>
        <p:spPr/>
        <p:txBody>
          <a:bodyPr/>
          <a:lstStyle/>
          <a:p>
            <a:fld id="{932A0C6D-B71D-5444-9A00-E140B18D1DEC}" type="slidenum">
              <a:rPr lang="en-US" smtClean="0"/>
              <a:t>‹#›</a:t>
            </a:fld>
            <a:endParaRPr lang="en-US"/>
          </a:p>
        </p:txBody>
      </p:sp>
    </p:spTree>
    <p:extLst>
      <p:ext uri="{BB962C8B-B14F-4D97-AF65-F5344CB8AC3E}">
        <p14:creationId xmlns:p14="http://schemas.microsoft.com/office/powerpoint/2010/main" val="3240484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F947-CB97-D24D-A79B-D7D7624A2A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461DDC-8BEB-B14B-ABD1-FD241342C5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8ABD90-9C66-FF45-85FE-A4FF3CE3CB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0538B2-B471-1F46-8985-064E5905FD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331F3B-A253-2843-8BE9-1DF0937797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9E8C78-CD12-C741-B82B-8DA88ABD4961}"/>
              </a:ext>
            </a:extLst>
          </p:cNvPr>
          <p:cNvSpPr>
            <a:spLocks noGrp="1"/>
          </p:cNvSpPr>
          <p:nvPr>
            <p:ph type="dt" sz="half" idx="10"/>
          </p:nvPr>
        </p:nvSpPr>
        <p:spPr/>
        <p:txBody>
          <a:bodyPr/>
          <a:lstStyle/>
          <a:p>
            <a:fld id="{8588D6AB-C170-8D40-9D48-0836736B80FE}" type="datetimeFigureOut">
              <a:rPr lang="en-US" smtClean="0"/>
              <a:t>6/29/19</a:t>
            </a:fld>
            <a:endParaRPr lang="en-US"/>
          </a:p>
        </p:txBody>
      </p:sp>
      <p:sp>
        <p:nvSpPr>
          <p:cNvPr id="8" name="Footer Placeholder 7">
            <a:extLst>
              <a:ext uri="{FF2B5EF4-FFF2-40B4-BE49-F238E27FC236}">
                <a16:creationId xmlns:a16="http://schemas.microsoft.com/office/drawing/2014/main" id="{353EB69E-CFF5-4344-B402-5F7854B363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ECB0B3-8FB9-7B43-90F4-AE68378DE86A}"/>
              </a:ext>
            </a:extLst>
          </p:cNvPr>
          <p:cNvSpPr>
            <a:spLocks noGrp="1"/>
          </p:cNvSpPr>
          <p:nvPr>
            <p:ph type="sldNum" sz="quarter" idx="12"/>
          </p:nvPr>
        </p:nvSpPr>
        <p:spPr/>
        <p:txBody>
          <a:bodyPr/>
          <a:lstStyle/>
          <a:p>
            <a:fld id="{932A0C6D-B71D-5444-9A00-E140B18D1DEC}" type="slidenum">
              <a:rPr lang="en-US" smtClean="0"/>
              <a:t>‹#›</a:t>
            </a:fld>
            <a:endParaRPr lang="en-US"/>
          </a:p>
        </p:txBody>
      </p:sp>
    </p:spTree>
    <p:extLst>
      <p:ext uri="{BB962C8B-B14F-4D97-AF65-F5344CB8AC3E}">
        <p14:creationId xmlns:p14="http://schemas.microsoft.com/office/powerpoint/2010/main" val="3716950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3BD52-F5D6-6741-B38B-6A6AD57790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66F007-CA19-E74C-BD4E-F91C4CAB02E2}"/>
              </a:ext>
            </a:extLst>
          </p:cNvPr>
          <p:cNvSpPr>
            <a:spLocks noGrp="1"/>
          </p:cNvSpPr>
          <p:nvPr>
            <p:ph type="dt" sz="half" idx="10"/>
          </p:nvPr>
        </p:nvSpPr>
        <p:spPr/>
        <p:txBody>
          <a:bodyPr/>
          <a:lstStyle/>
          <a:p>
            <a:fld id="{8588D6AB-C170-8D40-9D48-0836736B80FE}" type="datetimeFigureOut">
              <a:rPr lang="en-US" smtClean="0"/>
              <a:t>6/29/19</a:t>
            </a:fld>
            <a:endParaRPr lang="en-US"/>
          </a:p>
        </p:txBody>
      </p:sp>
      <p:sp>
        <p:nvSpPr>
          <p:cNvPr id="4" name="Footer Placeholder 3">
            <a:extLst>
              <a:ext uri="{FF2B5EF4-FFF2-40B4-BE49-F238E27FC236}">
                <a16:creationId xmlns:a16="http://schemas.microsoft.com/office/drawing/2014/main" id="{56956967-7768-AD49-8CE1-551C851B62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50F365-9633-224D-A8DF-A1D5CE44D7D7}"/>
              </a:ext>
            </a:extLst>
          </p:cNvPr>
          <p:cNvSpPr>
            <a:spLocks noGrp="1"/>
          </p:cNvSpPr>
          <p:nvPr>
            <p:ph type="sldNum" sz="quarter" idx="12"/>
          </p:nvPr>
        </p:nvSpPr>
        <p:spPr/>
        <p:txBody>
          <a:bodyPr/>
          <a:lstStyle/>
          <a:p>
            <a:fld id="{932A0C6D-B71D-5444-9A00-E140B18D1DEC}" type="slidenum">
              <a:rPr lang="en-US" smtClean="0"/>
              <a:t>‹#›</a:t>
            </a:fld>
            <a:endParaRPr lang="en-US"/>
          </a:p>
        </p:txBody>
      </p:sp>
    </p:spTree>
    <p:extLst>
      <p:ext uri="{BB962C8B-B14F-4D97-AF65-F5344CB8AC3E}">
        <p14:creationId xmlns:p14="http://schemas.microsoft.com/office/powerpoint/2010/main" val="121704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2179D4-16B2-2D40-A9C2-9DC7C080EFAD}"/>
              </a:ext>
            </a:extLst>
          </p:cNvPr>
          <p:cNvSpPr>
            <a:spLocks noGrp="1"/>
          </p:cNvSpPr>
          <p:nvPr>
            <p:ph type="dt" sz="half" idx="10"/>
          </p:nvPr>
        </p:nvSpPr>
        <p:spPr/>
        <p:txBody>
          <a:bodyPr/>
          <a:lstStyle/>
          <a:p>
            <a:fld id="{8588D6AB-C170-8D40-9D48-0836736B80FE}" type="datetimeFigureOut">
              <a:rPr lang="en-US" smtClean="0"/>
              <a:t>6/29/19</a:t>
            </a:fld>
            <a:endParaRPr lang="en-US"/>
          </a:p>
        </p:txBody>
      </p:sp>
      <p:sp>
        <p:nvSpPr>
          <p:cNvPr id="3" name="Footer Placeholder 2">
            <a:extLst>
              <a:ext uri="{FF2B5EF4-FFF2-40B4-BE49-F238E27FC236}">
                <a16:creationId xmlns:a16="http://schemas.microsoft.com/office/drawing/2014/main" id="{A49BEC8C-F287-E743-AC2E-062FDBAE89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F89FB-E9DB-5649-B9FE-25C2C4277443}"/>
              </a:ext>
            </a:extLst>
          </p:cNvPr>
          <p:cNvSpPr>
            <a:spLocks noGrp="1"/>
          </p:cNvSpPr>
          <p:nvPr>
            <p:ph type="sldNum" sz="quarter" idx="12"/>
          </p:nvPr>
        </p:nvSpPr>
        <p:spPr/>
        <p:txBody>
          <a:bodyPr/>
          <a:lstStyle/>
          <a:p>
            <a:fld id="{932A0C6D-B71D-5444-9A00-E140B18D1DEC}" type="slidenum">
              <a:rPr lang="en-US" smtClean="0"/>
              <a:t>‹#›</a:t>
            </a:fld>
            <a:endParaRPr lang="en-US"/>
          </a:p>
        </p:txBody>
      </p:sp>
    </p:spTree>
    <p:extLst>
      <p:ext uri="{BB962C8B-B14F-4D97-AF65-F5344CB8AC3E}">
        <p14:creationId xmlns:p14="http://schemas.microsoft.com/office/powerpoint/2010/main" val="230764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B4E78-9DF5-D546-BDAF-B150CFFFE2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BF8154-1187-624C-B9ED-44B5947BDA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56125-71AC-AC40-A542-320B81A6E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8ED34F-B7F5-FB4C-9CA5-36B748CACDB2}"/>
              </a:ext>
            </a:extLst>
          </p:cNvPr>
          <p:cNvSpPr>
            <a:spLocks noGrp="1"/>
          </p:cNvSpPr>
          <p:nvPr>
            <p:ph type="dt" sz="half" idx="10"/>
          </p:nvPr>
        </p:nvSpPr>
        <p:spPr/>
        <p:txBody>
          <a:bodyPr/>
          <a:lstStyle/>
          <a:p>
            <a:fld id="{8588D6AB-C170-8D40-9D48-0836736B80FE}" type="datetimeFigureOut">
              <a:rPr lang="en-US" smtClean="0"/>
              <a:t>6/29/19</a:t>
            </a:fld>
            <a:endParaRPr lang="en-US"/>
          </a:p>
        </p:txBody>
      </p:sp>
      <p:sp>
        <p:nvSpPr>
          <p:cNvPr id="6" name="Footer Placeholder 5">
            <a:extLst>
              <a:ext uri="{FF2B5EF4-FFF2-40B4-BE49-F238E27FC236}">
                <a16:creationId xmlns:a16="http://schemas.microsoft.com/office/drawing/2014/main" id="{D25C8804-C011-804C-B054-FAD78DD7C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DDBC71-7352-E642-9309-964778798F87}"/>
              </a:ext>
            </a:extLst>
          </p:cNvPr>
          <p:cNvSpPr>
            <a:spLocks noGrp="1"/>
          </p:cNvSpPr>
          <p:nvPr>
            <p:ph type="sldNum" sz="quarter" idx="12"/>
          </p:nvPr>
        </p:nvSpPr>
        <p:spPr/>
        <p:txBody>
          <a:bodyPr/>
          <a:lstStyle/>
          <a:p>
            <a:fld id="{932A0C6D-B71D-5444-9A00-E140B18D1DEC}" type="slidenum">
              <a:rPr lang="en-US" smtClean="0"/>
              <a:t>‹#›</a:t>
            </a:fld>
            <a:endParaRPr lang="en-US"/>
          </a:p>
        </p:txBody>
      </p:sp>
    </p:spTree>
    <p:extLst>
      <p:ext uri="{BB962C8B-B14F-4D97-AF65-F5344CB8AC3E}">
        <p14:creationId xmlns:p14="http://schemas.microsoft.com/office/powerpoint/2010/main" val="3843186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0F01-BA6B-F849-960F-C77925124C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DEF08-1FA2-9740-B227-21AACA288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AA4806-1D0E-8F49-84A9-A05B0EE8F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2DA26B-EE2D-7E4B-BE55-E1516F38D556}"/>
              </a:ext>
            </a:extLst>
          </p:cNvPr>
          <p:cNvSpPr>
            <a:spLocks noGrp="1"/>
          </p:cNvSpPr>
          <p:nvPr>
            <p:ph type="dt" sz="half" idx="10"/>
          </p:nvPr>
        </p:nvSpPr>
        <p:spPr/>
        <p:txBody>
          <a:bodyPr/>
          <a:lstStyle/>
          <a:p>
            <a:fld id="{8588D6AB-C170-8D40-9D48-0836736B80FE}" type="datetimeFigureOut">
              <a:rPr lang="en-US" smtClean="0"/>
              <a:t>6/29/19</a:t>
            </a:fld>
            <a:endParaRPr lang="en-US"/>
          </a:p>
        </p:txBody>
      </p:sp>
      <p:sp>
        <p:nvSpPr>
          <p:cNvPr id="6" name="Footer Placeholder 5">
            <a:extLst>
              <a:ext uri="{FF2B5EF4-FFF2-40B4-BE49-F238E27FC236}">
                <a16:creationId xmlns:a16="http://schemas.microsoft.com/office/drawing/2014/main" id="{A4AD60D3-10A3-BD46-AC2B-BDD9B0D686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C32C8-AA27-DE4E-B73E-897F25889A78}"/>
              </a:ext>
            </a:extLst>
          </p:cNvPr>
          <p:cNvSpPr>
            <a:spLocks noGrp="1"/>
          </p:cNvSpPr>
          <p:nvPr>
            <p:ph type="sldNum" sz="quarter" idx="12"/>
          </p:nvPr>
        </p:nvSpPr>
        <p:spPr/>
        <p:txBody>
          <a:bodyPr/>
          <a:lstStyle/>
          <a:p>
            <a:fld id="{932A0C6D-B71D-5444-9A00-E140B18D1DEC}" type="slidenum">
              <a:rPr lang="en-US" smtClean="0"/>
              <a:t>‹#›</a:t>
            </a:fld>
            <a:endParaRPr lang="en-US"/>
          </a:p>
        </p:txBody>
      </p:sp>
    </p:spTree>
    <p:extLst>
      <p:ext uri="{BB962C8B-B14F-4D97-AF65-F5344CB8AC3E}">
        <p14:creationId xmlns:p14="http://schemas.microsoft.com/office/powerpoint/2010/main" val="405855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C2DA67-8AD7-5B40-8C18-66C7D6A524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E3B43B-1F34-AC40-8383-48012E481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E9FCD-7C32-2D44-9DD4-9FEC5DA8FB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8D6AB-C170-8D40-9D48-0836736B80FE}" type="datetimeFigureOut">
              <a:rPr lang="en-US" smtClean="0"/>
              <a:t>6/29/19</a:t>
            </a:fld>
            <a:endParaRPr lang="en-US"/>
          </a:p>
        </p:txBody>
      </p:sp>
      <p:sp>
        <p:nvSpPr>
          <p:cNvPr id="5" name="Footer Placeholder 4">
            <a:extLst>
              <a:ext uri="{FF2B5EF4-FFF2-40B4-BE49-F238E27FC236}">
                <a16:creationId xmlns:a16="http://schemas.microsoft.com/office/drawing/2014/main" id="{2EB6E7A1-6172-9947-A8BB-91A54B08D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916F74-79AE-144A-B928-1A6C643168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A0C6D-B71D-5444-9A00-E140B18D1DEC}" type="slidenum">
              <a:rPr lang="en-US" smtClean="0"/>
              <a:t>‹#›</a:t>
            </a:fld>
            <a:endParaRPr lang="en-US"/>
          </a:p>
        </p:txBody>
      </p:sp>
    </p:spTree>
    <p:extLst>
      <p:ext uri="{BB962C8B-B14F-4D97-AF65-F5344CB8AC3E}">
        <p14:creationId xmlns:p14="http://schemas.microsoft.com/office/powerpoint/2010/main" val="4257455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M4SPH/" TargetMode="External"/><Relationship Id="rId2" Type="http://schemas.openxmlformats.org/officeDocument/2006/relationships/hyperlink" Target="http://www.michigan4singlepayer.org/" TargetMode="Externa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https://twitter.com/Medicare4AllMI"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kff.org/uninsured/report/the-uninsured-and-the-aca-a-primer-key-facts-about-health-insurance-and-the-uninsured-amidst-changes-to-the-affordable-care-ac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news.harvard.edu/gazette/story/2009/09/new-study-finds-45000-deaths-annually-linked-to-lack-of-health-coverage/?fbclid=IwAR1zzg-SoQzLNvbReFEJUoruFioLxJB16tLXz00mzDfafOnWwFDfmCPZqfM" TargetMode="External"/><Relationship Id="rId2" Type="http://schemas.openxmlformats.org/officeDocument/2006/relationships/hyperlink" Target="https://www.kff.org/uninsured/report/the-uninsured-and-the-aca-a-primer-key-facts-about-health-insurance-and-the-uninsured-amidst-changes-to-the-affordable-care-ac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news.harvard.edu/gazette/story/2009/09/new-study-finds-45000-deaths-annually-linked-to-lack-of-health-coverage/?fbclid=IwAR1zzg-SoQzLNvbReFEJUoruFioLxJB16tLXz00mzDfafOnWwFDfmCPZqfM" TargetMode="External"/><Relationship Id="rId2" Type="http://schemas.openxmlformats.org/officeDocument/2006/relationships/hyperlink" Target="https://www.kff.org/uninsured/report/the-uninsured-and-the-aca-a-primer-key-facts-about-health-insurance-and-the-uninsured-amidst-changes-to-the-affordable-care-act/" TargetMode="External"/><Relationship Id="rId1" Type="http://schemas.openxmlformats.org/officeDocument/2006/relationships/slideLayout" Target="../slideLayouts/slideLayout2.xml"/><Relationship Id="rId4" Type="http://schemas.openxmlformats.org/officeDocument/2006/relationships/hyperlink" Target="https://www.commonwealthfund.org/press-release/2017/underinsured-rate-increased-sharply-2016-more-two-five-marketplace-enrollees-an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ommonwealthfund.org/press-release/2017/underinsured-rate-increased-sharply-2016-more-two-five-marketplace-enrollees-an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hyperlink" Target="https://www.federalreserve.gov/publications/files/2017-report-economic-well-being-us-households-201805.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bankrate.com/banking/savings/financial-security-011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jph.aphapublications.org/doi/10.2105/AJPH.2018.304901?eType=EmailBlastContent&amp;amp;eId=a5697b7e-8ffc-4373-b9d2-3eb745d9debb&amp;amp;=&am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kff.org/report-section/the-burden-of-medical-debt-section-3-consequences-of-medical-bill-problem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jph.aphapublications.org/doi/10.2105/AJPH.2018.304901?eType=EmailBlastContent&amp;amp;eId=a5697b7e-8ffc-4373-b9d2-3eb745d9debb&amp;amp;=&amp;"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kff.org/report-section/the-burden-of-medical-debt-section-3-consequences-of-medical-bill-problem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ajph.aphapublications.org/doi/10.2105/AJPH.2018.304901?eType=EmailBlastContent&amp;amp;eId=a5697b7e-8ffc-4373-b9d2-3eb745d9debb&amp;amp;=&am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kff.org/report-section/the-burden-of-medical-debt-section-3-consequences-of-medical-bill-problems/"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www.amjmed.com/article/S0002-9343(18)30509-6/fulltex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amjmed.com/article/S0002-9343(18)30509-6/fulltex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businessinsider.com/gofundme-being-used-for-medical-costs-is-bad-sign-for-us-healthcare-2019-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businessinsider.com/gofundme-being-used-for-medical-costs-is-bad-sign-for-us-healthcare-2019-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hyperlink" Target="https://www.kff.org/private-insurance/issue-brief/claims-denials-and-appeals-in-aca-marketplace-plan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nationalnursesunited.org/press/60-80-insurance-denials-overturned-or-reversed-when-taken-independent-medical-review-new-dat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vox.com/2018/2/27/16936638/er-bills-emergency-room-hospital-fees-health-care-cost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kff.org/private-insurance/issue-brief/claims-denials-and-appeals-in-aca-marketplace-plan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nationalnursesunited.org/press/60-80-insurance-denials-overturned-or-reversed-when-taken-independent-medical-review-new-data"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kff.org/private-insurance/issue-brief/claims-denials-and-appeals-in-aca-marketplace-plan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beckershospitalreview.com/finance/us-healthcare-prices-reflect-huge-administrative-costs-6-statistics.html" TargetMode="External"/><Relationship Id="rId4" Type="http://schemas.openxmlformats.org/officeDocument/2006/relationships/hyperlink" Target="https://www.nationalnursesunited.org/press/60-80-insurance-denials-overturned-or-reversed-when-taken-independent-medical-review-new-dat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hyperlink" Target="https://www.insurancebusinessmag.com/us/news/healthcare/doctors-spend-more-time-filling-insurance-paperwork-than-caring-for-patients-expert-77639.asp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ajmc.com/newsroom/federal-government-funds-two-thirds-of-healthcare-costs-study-find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ajmc.com/newsroom/federal-government-funds-two-thirds-of-healthcare-costs-study-find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ajmc.com/newsroom/federal-government-funds-two-thirds-of-healthcare-costs-study-find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sanders.senate.gov/download/options-to-finance-medicare-for-all?inline=file" TargetMode="External"/><Relationship Id="rId4" Type="http://schemas.openxmlformats.org/officeDocument/2006/relationships/hyperlink" Target="https://www.peri.umass.edu/publication/item/1127-economic-analysis-of-medicare-for-al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peri.umass.edu/publication/item/1127-economic-analysis-of-medicare-for-al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sanders.senate.gov/download/options-to-finance-medicare-for-all?inline=fil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sanders.senate.gov/download/options-to-finance-medicare-for-all?inline=fil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sanders.senate.gov/download/options-to-finance-medicare-for-all?inline=fil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peri.umass.edu/publication/item/1127-economic-analysis-of-medicare-for-all" TargetMode="External"/><Relationship Id="rId2" Type="http://schemas.openxmlformats.org/officeDocument/2006/relationships/hyperlink" Target="https://www.mercatus.org/bridge/commentary/medicare-all-plan-would-cost-federal-government-32-trillion" TargetMode="External"/><Relationship Id="rId1" Type="http://schemas.openxmlformats.org/officeDocument/2006/relationships/slideLayout" Target="../slideLayouts/slideLayout2.xml"/><Relationship Id="rId5" Type="http://schemas.openxmlformats.org/officeDocument/2006/relationships/hyperlink" Target="https://www.sanders.senate.gov/download/collegeforallsummary/?inline=file" TargetMode="External"/><Relationship Id="rId4" Type="http://schemas.openxmlformats.org/officeDocument/2006/relationships/hyperlink" Target="https://www.infrastructurereportcard.org/solutions/investmen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delauro.house.gov/sites/delauro.house.gov/files/Medicare_for_America_Summary.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nteractives.commonwealthfund.org/2017/july/mirror-mirror/"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E00D-1C0C-2C4E-867B-138D24AB06A0}"/>
              </a:ext>
            </a:extLst>
          </p:cNvPr>
          <p:cNvSpPr>
            <a:spLocks noGrp="1"/>
          </p:cNvSpPr>
          <p:nvPr>
            <p:ph type="ctrTitle"/>
          </p:nvPr>
        </p:nvSpPr>
        <p:spPr>
          <a:xfrm>
            <a:off x="1427748" y="418056"/>
            <a:ext cx="9144000" cy="2387600"/>
          </a:xfrm>
        </p:spPr>
        <p:txBody>
          <a:bodyPr/>
          <a:lstStyle/>
          <a:p>
            <a:r>
              <a:rPr lang="en-US" dirty="0"/>
              <a:t>Why we need Single Payer Medicare for All Now</a:t>
            </a:r>
          </a:p>
        </p:txBody>
      </p:sp>
      <p:sp>
        <p:nvSpPr>
          <p:cNvPr id="3" name="Subtitle 2">
            <a:extLst>
              <a:ext uri="{FF2B5EF4-FFF2-40B4-BE49-F238E27FC236}">
                <a16:creationId xmlns:a16="http://schemas.microsoft.com/office/drawing/2014/main" id="{7A68A1F9-8D8C-994F-B8FB-407E3E9E918F}"/>
              </a:ext>
            </a:extLst>
          </p:cNvPr>
          <p:cNvSpPr>
            <a:spLocks noGrp="1"/>
          </p:cNvSpPr>
          <p:nvPr>
            <p:ph type="subTitle" idx="1"/>
          </p:nvPr>
        </p:nvSpPr>
        <p:spPr>
          <a:xfrm>
            <a:off x="1656347" y="5194802"/>
            <a:ext cx="9144000" cy="1655762"/>
          </a:xfrm>
        </p:spPr>
        <p:txBody>
          <a:bodyPr>
            <a:normAutofit/>
          </a:bodyPr>
          <a:lstStyle/>
          <a:p>
            <a:endParaRPr lang="en-US" sz="1800">
              <a:hlinkClick r:id="rId2"/>
            </a:endParaRPr>
          </a:p>
          <a:p>
            <a:r>
              <a:rPr lang="en-US" sz="1800">
                <a:hlinkClick r:id="rId2"/>
              </a:rPr>
              <a:t>www</a:t>
            </a:r>
            <a:r>
              <a:rPr lang="en-US" sz="1800" dirty="0">
                <a:hlinkClick r:id="rId2"/>
              </a:rPr>
              <a:t>.michigan4singlepayer.org</a:t>
            </a:r>
            <a:endParaRPr lang="en-US" sz="1800" dirty="0"/>
          </a:p>
          <a:p>
            <a:r>
              <a:rPr lang="en-US" sz="1800" dirty="0">
                <a:hlinkClick r:id="rId3"/>
              </a:rPr>
              <a:t>https://www.facebook.com/M4SPH/</a:t>
            </a:r>
            <a:endParaRPr lang="en-US" sz="1800" dirty="0"/>
          </a:p>
          <a:p>
            <a:r>
              <a:rPr lang="en-US" sz="1800" dirty="0">
                <a:hlinkClick r:id="rId4"/>
              </a:rPr>
              <a:t>https://twitter.com/Medicare4AllMI</a:t>
            </a:r>
            <a:endParaRPr lang="en-US" sz="1800" dirty="0"/>
          </a:p>
        </p:txBody>
      </p:sp>
      <p:pic>
        <p:nvPicPr>
          <p:cNvPr id="5" name="Picture 4">
            <a:extLst>
              <a:ext uri="{FF2B5EF4-FFF2-40B4-BE49-F238E27FC236}">
                <a16:creationId xmlns:a16="http://schemas.microsoft.com/office/drawing/2014/main" id="{E3C53961-9B52-0641-AF00-654DDC4E8F44}"/>
              </a:ext>
            </a:extLst>
          </p:cNvPr>
          <p:cNvPicPr>
            <a:picLocks noChangeAspect="1"/>
          </p:cNvPicPr>
          <p:nvPr/>
        </p:nvPicPr>
        <p:blipFill>
          <a:blip r:embed="rId5"/>
          <a:stretch>
            <a:fillRect/>
          </a:stretch>
        </p:blipFill>
        <p:spPr>
          <a:xfrm>
            <a:off x="2228517" y="2983027"/>
            <a:ext cx="6939547" cy="2211775"/>
          </a:xfrm>
          <a:prstGeom prst="rect">
            <a:avLst/>
          </a:prstGeom>
        </p:spPr>
      </p:pic>
    </p:spTree>
    <p:extLst>
      <p:ext uri="{BB962C8B-B14F-4D97-AF65-F5344CB8AC3E}">
        <p14:creationId xmlns:p14="http://schemas.microsoft.com/office/powerpoint/2010/main" val="1378066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p:txBody>
          <a:bodyPr/>
          <a:lstStyle/>
          <a:p>
            <a:r>
              <a:rPr lang="en-US" dirty="0"/>
              <a:t>The US is the only industrialized country without guaranteed universal healthcare of </a:t>
            </a:r>
            <a:r>
              <a:rPr lang="en-US" i="1" dirty="0"/>
              <a:t>some kind</a:t>
            </a:r>
            <a:r>
              <a:rPr lang="en-US" dirty="0"/>
              <a:t>.</a:t>
            </a:r>
          </a:p>
        </p:txBody>
      </p:sp>
    </p:spTree>
    <p:extLst>
      <p:ext uri="{BB962C8B-B14F-4D97-AF65-F5344CB8AC3E}">
        <p14:creationId xmlns:p14="http://schemas.microsoft.com/office/powerpoint/2010/main" val="2716485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26421-E917-3046-B3C8-DD7A2B11C6C3}"/>
              </a:ext>
            </a:extLst>
          </p:cNvPr>
          <p:cNvSpPr>
            <a:spLocks noGrp="1"/>
          </p:cNvSpPr>
          <p:nvPr>
            <p:ph type="title"/>
          </p:nvPr>
        </p:nvSpPr>
        <p:spPr/>
        <p:txBody>
          <a:bodyPr>
            <a:normAutofit fontScale="90000"/>
          </a:bodyPr>
          <a:lstStyle/>
          <a:p>
            <a:r>
              <a:rPr lang="en-US" dirty="0"/>
              <a:t>We are behind all of the industrialized world, and much of the developing world, in not having universal healthcare:</a:t>
            </a:r>
          </a:p>
        </p:txBody>
      </p:sp>
      <p:pic>
        <p:nvPicPr>
          <p:cNvPr id="5" name="Content Placeholder 4">
            <a:extLst>
              <a:ext uri="{FF2B5EF4-FFF2-40B4-BE49-F238E27FC236}">
                <a16:creationId xmlns:a16="http://schemas.microsoft.com/office/drawing/2014/main" id="{34CE52A5-B95D-0E4E-9E70-2EE1F00BF4FF}"/>
              </a:ext>
            </a:extLst>
          </p:cNvPr>
          <p:cNvPicPr>
            <a:picLocks noGrp="1" noChangeAspect="1"/>
          </p:cNvPicPr>
          <p:nvPr>
            <p:ph idx="1"/>
          </p:nvPr>
        </p:nvPicPr>
        <p:blipFill>
          <a:blip r:embed="rId3"/>
          <a:stretch>
            <a:fillRect/>
          </a:stretch>
        </p:blipFill>
        <p:spPr>
          <a:xfrm>
            <a:off x="1239969" y="1825624"/>
            <a:ext cx="9511607" cy="4912060"/>
          </a:xfrm>
        </p:spPr>
      </p:pic>
    </p:spTree>
    <p:extLst>
      <p:ext uri="{BB962C8B-B14F-4D97-AF65-F5344CB8AC3E}">
        <p14:creationId xmlns:p14="http://schemas.microsoft.com/office/powerpoint/2010/main" val="71715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p:txBody>
          <a:bodyPr/>
          <a:lstStyle/>
          <a:p>
            <a:pPr algn="ctr"/>
            <a:r>
              <a:rPr lang="en-US"/>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84813" y="1469036"/>
            <a:ext cx="11707318" cy="5006715"/>
          </a:xfrm>
        </p:spPr>
        <p:txBody>
          <a:bodyPr/>
          <a:lstStyle/>
          <a:p>
            <a:r>
              <a:rPr lang="en-US" dirty="0"/>
              <a:t>Despite the ACA, 30 million Americans still uninsured </a:t>
            </a:r>
            <a:r>
              <a:rPr lang="en-US" sz="1400" dirty="0"/>
              <a:t>(</a:t>
            </a:r>
            <a:r>
              <a:rPr lang="en-US" sz="1400" dirty="0">
                <a:hlinkClick r:id="rId2"/>
              </a:rPr>
              <a:t>Source: Kaiser Family Foundation</a:t>
            </a:r>
            <a:r>
              <a:rPr lang="en-US" sz="1400" dirty="0"/>
              <a:t>)</a:t>
            </a:r>
          </a:p>
          <a:p>
            <a:endParaRPr lang="en-US" dirty="0"/>
          </a:p>
        </p:txBody>
      </p:sp>
    </p:spTree>
    <p:extLst>
      <p:ext uri="{BB962C8B-B14F-4D97-AF65-F5344CB8AC3E}">
        <p14:creationId xmlns:p14="http://schemas.microsoft.com/office/powerpoint/2010/main" val="637798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p:txBody>
          <a:bodyPr/>
          <a:lstStyle/>
          <a:p>
            <a:pPr algn="ctr"/>
            <a:r>
              <a:rPr lang="en-US"/>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84813" y="1469036"/>
            <a:ext cx="11707318" cy="5006715"/>
          </a:xfrm>
        </p:spPr>
        <p:txBody>
          <a:bodyPr/>
          <a:lstStyle/>
          <a:p>
            <a:r>
              <a:rPr lang="en-US" dirty="0"/>
              <a:t>Despite the ACA, 30 million Americans still uninsured </a:t>
            </a:r>
            <a:r>
              <a:rPr lang="en-US" sz="1400" dirty="0"/>
              <a:t>(</a:t>
            </a:r>
            <a:r>
              <a:rPr lang="en-US" sz="1400" dirty="0">
                <a:hlinkClick r:id="rId2"/>
              </a:rPr>
              <a:t>Source: Kaiser Family Foundation</a:t>
            </a:r>
            <a:r>
              <a:rPr lang="en-US" sz="1400" dirty="0"/>
              <a:t>)</a:t>
            </a:r>
          </a:p>
          <a:p>
            <a:r>
              <a:rPr lang="en-US" dirty="0"/>
              <a:t>45,000 people a year die in the US due to lack of insurance </a:t>
            </a:r>
            <a:r>
              <a:rPr lang="en-US" sz="1400" dirty="0">
                <a:hlinkClick r:id="rId3"/>
              </a:rPr>
              <a:t>(Source: Harvard Gazette)</a:t>
            </a:r>
            <a:endParaRPr lang="en-US" sz="1400" dirty="0"/>
          </a:p>
        </p:txBody>
      </p:sp>
    </p:spTree>
    <p:extLst>
      <p:ext uri="{BB962C8B-B14F-4D97-AF65-F5344CB8AC3E}">
        <p14:creationId xmlns:p14="http://schemas.microsoft.com/office/powerpoint/2010/main" val="1170787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p:txBody>
          <a:bodyPr/>
          <a:lstStyle/>
          <a:p>
            <a:pPr algn="ctr"/>
            <a:r>
              <a:rPr lang="en-US"/>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84813" y="1469036"/>
            <a:ext cx="11707318" cy="5006715"/>
          </a:xfrm>
        </p:spPr>
        <p:txBody>
          <a:bodyPr/>
          <a:lstStyle/>
          <a:p>
            <a:r>
              <a:rPr lang="en-US" dirty="0"/>
              <a:t>Despite the ACA, 30 million Americans still uninsured </a:t>
            </a:r>
            <a:r>
              <a:rPr lang="en-US" sz="1400" dirty="0"/>
              <a:t>(</a:t>
            </a:r>
            <a:r>
              <a:rPr lang="en-US" sz="1400" dirty="0">
                <a:hlinkClick r:id="rId2"/>
              </a:rPr>
              <a:t>Source: Kaiser Family Foundation</a:t>
            </a:r>
            <a:r>
              <a:rPr lang="en-US" sz="1400" dirty="0"/>
              <a:t>)</a:t>
            </a:r>
          </a:p>
          <a:p>
            <a:r>
              <a:rPr lang="en-US" dirty="0"/>
              <a:t>45,000 people a year die in the US due to lack of insurance </a:t>
            </a:r>
            <a:r>
              <a:rPr lang="en-US" sz="1400" dirty="0">
                <a:hlinkClick r:id="rId3"/>
              </a:rPr>
              <a:t>(Source: Harvard Gazette)</a:t>
            </a:r>
            <a:endParaRPr lang="en-US" dirty="0"/>
          </a:p>
          <a:p>
            <a:r>
              <a:rPr lang="en-US" dirty="0"/>
              <a:t>Another 41 million are </a:t>
            </a:r>
            <a:r>
              <a:rPr lang="en-US" i="1" dirty="0"/>
              <a:t>underinsured </a:t>
            </a:r>
            <a:r>
              <a:rPr lang="en-US" dirty="0"/>
              <a:t>(cannot afford to use their insurance) </a:t>
            </a:r>
            <a:r>
              <a:rPr lang="en-US" sz="1400" dirty="0"/>
              <a:t>(Source: </a:t>
            </a:r>
            <a:r>
              <a:rPr lang="en-US" sz="1400" dirty="0">
                <a:hlinkClick r:id="rId4"/>
              </a:rPr>
              <a:t>Commonwealth Fund</a:t>
            </a:r>
            <a:r>
              <a:rPr lang="en-US" sz="1400" dirty="0"/>
              <a:t>)</a:t>
            </a:r>
          </a:p>
          <a:p>
            <a:endParaRPr lang="en-US" dirty="0"/>
          </a:p>
        </p:txBody>
      </p:sp>
    </p:spTree>
    <p:extLst>
      <p:ext uri="{BB962C8B-B14F-4D97-AF65-F5344CB8AC3E}">
        <p14:creationId xmlns:p14="http://schemas.microsoft.com/office/powerpoint/2010/main" val="2601208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621030" y="0"/>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04803" y="908966"/>
            <a:ext cx="11707318" cy="5949034"/>
          </a:xfrm>
        </p:spPr>
        <p:txBody>
          <a:bodyPr/>
          <a:lstStyle/>
          <a:p>
            <a:r>
              <a:rPr lang="en-US" dirty="0"/>
              <a:t>Another 41 million are </a:t>
            </a:r>
            <a:r>
              <a:rPr lang="en-US" i="1" dirty="0"/>
              <a:t>underinsured </a:t>
            </a:r>
            <a:r>
              <a:rPr lang="en-US" dirty="0"/>
              <a:t>(cannot afford to use their insurance) </a:t>
            </a:r>
            <a:r>
              <a:rPr lang="en-US" sz="1400" dirty="0"/>
              <a:t>(Source: </a:t>
            </a:r>
            <a:r>
              <a:rPr lang="en-US" sz="1400" dirty="0">
                <a:hlinkClick r:id="rId3"/>
              </a:rPr>
              <a:t>Commonwealth Fund</a:t>
            </a:r>
            <a:r>
              <a:rPr lang="en-US" sz="1400" dirty="0"/>
              <a:t>)</a:t>
            </a:r>
          </a:p>
          <a:p>
            <a:r>
              <a:rPr lang="en-US" dirty="0"/>
              <a:t>Average Deductible now:  $1350 (up 212% since 2008)</a:t>
            </a:r>
          </a:p>
          <a:p>
            <a:endParaRPr lang="en-US" dirty="0"/>
          </a:p>
        </p:txBody>
      </p:sp>
      <p:pic>
        <p:nvPicPr>
          <p:cNvPr id="5" name="Picture 4">
            <a:extLst>
              <a:ext uri="{FF2B5EF4-FFF2-40B4-BE49-F238E27FC236}">
                <a16:creationId xmlns:a16="http://schemas.microsoft.com/office/drawing/2014/main" id="{CE809FC5-E3F3-4A4C-B495-398669EF35CB}"/>
              </a:ext>
            </a:extLst>
          </p:cNvPr>
          <p:cNvPicPr>
            <a:picLocks noChangeAspect="1"/>
          </p:cNvPicPr>
          <p:nvPr/>
        </p:nvPicPr>
        <p:blipFill>
          <a:blip r:embed="rId4"/>
          <a:stretch>
            <a:fillRect/>
          </a:stretch>
        </p:blipFill>
        <p:spPr>
          <a:xfrm>
            <a:off x="2800350" y="2526030"/>
            <a:ext cx="5775960" cy="4331970"/>
          </a:xfrm>
          <a:prstGeom prst="rect">
            <a:avLst/>
          </a:prstGeom>
        </p:spPr>
      </p:pic>
    </p:spTree>
    <p:extLst>
      <p:ext uri="{BB962C8B-B14F-4D97-AF65-F5344CB8AC3E}">
        <p14:creationId xmlns:p14="http://schemas.microsoft.com/office/powerpoint/2010/main" val="2487250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621030" y="0"/>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04803" y="908966"/>
            <a:ext cx="11707318" cy="5949034"/>
          </a:xfrm>
        </p:spPr>
        <p:txBody>
          <a:bodyPr/>
          <a:lstStyle/>
          <a:p>
            <a:r>
              <a:rPr lang="en-US" dirty="0"/>
              <a:t>Average Deductible now:  $1350 (up 212% since 2008)</a:t>
            </a:r>
          </a:p>
          <a:p>
            <a:r>
              <a:rPr lang="en-US" dirty="0"/>
              <a:t>40% of Americans do not have $400 to pay for an unexpected expense </a:t>
            </a:r>
            <a:r>
              <a:rPr lang="en-US" sz="1400" dirty="0"/>
              <a:t>(</a:t>
            </a:r>
            <a:r>
              <a:rPr lang="en-US" sz="1400" dirty="0">
                <a:hlinkClick r:id="rId3"/>
              </a:rPr>
              <a:t>source: U.S. Federal Reserve</a:t>
            </a:r>
            <a:r>
              <a:rPr lang="en-US" sz="1400" dirty="0"/>
              <a:t>)</a:t>
            </a:r>
          </a:p>
          <a:p>
            <a:r>
              <a:rPr lang="en-US" dirty="0"/>
              <a:t>61% of Americans could not cover $1000 in unexpected medical bills (Source: </a:t>
            </a:r>
            <a:r>
              <a:rPr lang="en-US" sz="1400" dirty="0">
                <a:hlinkClick r:id="rId4"/>
              </a:rPr>
              <a:t>Bankrate Financial Security Index</a:t>
            </a:r>
            <a:r>
              <a:rPr lang="en-US" sz="1400" dirty="0"/>
              <a:t>)</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662464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621030" y="0"/>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04803" y="908966"/>
            <a:ext cx="11707318" cy="5949034"/>
          </a:xfrm>
        </p:spPr>
        <p:txBody>
          <a:bodyPr/>
          <a:lstStyle/>
          <a:p>
            <a:r>
              <a:rPr lang="en-US" dirty="0"/>
              <a:t>Premiums have also risen astronomically</a:t>
            </a:r>
          </a:p>
          <a:p>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F53C9D4-1CE8-6946-807B-10622F7DB86B}"/>
              </a:ext>
            </a:extLst>
          </p:cNvPr>
          <p:cNvPicPr>
            <a:picLocks noChangeAspect="1"/>
          </p:cNvPicPr>
          <p:nvPr/>
        </p:nvPicPr>
        <p:blipFill>
          <a:blip r:embed="rId3"/>
          <a:stretch>
            <a:fillRect/>
          </a:stretch>
        </p:blipFill>
        <p:spPr>
          <a:xfrm>
            <a:off x="204803" y="1325563"/>
            <a:ext cx="7581693" cy="5342088"/>
          </a:xfrm>
          <a:prstGeom prst="rect">
            <a:avLst/>
          </a:prstGeom>
        </p:spPr>
      </p:pic>
    </p:spTree>
    <p:extLst>
      <p:ext uri="{BB962C8B-B14F-4D97-AF65-F5344CB8AC3E}">
        <p14:creationId xmlns:p14="http://schemas.microsoft.com/office/powerpoint/2010/main" val="3186655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621030" y="0"/>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04803" y="908966"/>
            <a:ext cx="11707318" cy="5949034"/>
          </a:xfrm>
        </p:spPr>
        <p:txBody>
          <a:bodyPr/>
          <a:lstStyle/>
          <a:p>
            <a:r>
              <a:rPr lang="en-US" dirty="0"/>
              <a:t>Premiums have also risen astronomically—in comparison to wages</a:t>
            </a:r>
          </a:p>
          <a:p>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BE0FF669-7ECF-7A49-AA4F-162D5624FDAE}"/>
              </a:ext>
            </a:extLst>
          </p:cNvPr>
          <p:cNvPicPr>
            <a:picLocks noChangeAspect="1"/>
          </p:cNvPicPr>
          <p:nvPr/>
        </p:nvPicPr>
        <p:blipFill>
          <a:blip r:embed="rId3"/>
          <a:stretch>
            <a:fillRect/>
          </a:stretch>
        </p:blipFill>
        <p:spPr>
          <a:xfrm>
            <a:off x="912060" y="1325563"/>
            <a:ext cx="8394700" cy="5181600"/>
          </a:xfrm>
          <a:prstGeom prst="rect">
            <a:avLst/>
          </a:prstGeom>
        </p:spPr>
      </p:pic>
    </p:spTree>
    <p:extLst>
      <p:ext uri="{BB962C8B-B14F-4D97-AF65-F5344CB8AC3E}">
        <p14:creationId xmlns:p14="http://schemas.microsoft.com/office/powerpoint/2010/main" val="1640882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621030" y="0"/>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04803" y="908966"/>
            <a:ext cx="11707318" cy="5949034"/>
          </a:xfrm>
        </p:spPr>
        <p:txBody>
          <a:bodyPr/>
          <a:lstStyle/>
          <a:p>
            <a:r>
              <a:rPr lang="en-US" dirty="0"/>
              <a:t>Premiums have also risen astronomically—in comparison to wages</a:t>
            </a:r>
          </a:p>
          <a:p>
            <a:r>
              <a:rPr lang="en-US" dirty="0"/>
              <a:t>Median income in Michigan: $55,000</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09405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1CE2-761B-154F-B9F8-8277076874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E68476-A71D-6A4C-B54C-BDC542F9374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065308F-9809-1848-A665-D408B2A3C278}"/>
              </a:ext>
            </a:extLst>
          </p:cNvPr>
          <p:cNvPicPr>
            <a:picLocks noChangeAspect="1"/>
          </p:cNvPicPr>
          <p:nvPr/>
        </p:nvPicPr>
        <p:blipFill>
          <a:blip r:embed="rId2"/>
          <a:stretch>
            <a:fillRect/>
          </a:stretch>
        </p:blipFill>
        <p:spPr>
          <a:xfrm>
            <a:off x="1525237" y="0"/>
            <a:ext cx="9141526" cy="6845987"/>
          </a:xfrm>
          <a:prstGeom prst="rect">
            <a:avLst/>
          </a:prstGeom>
        </p:spPr>
      </p:pic>
    </p:spTree>
    <p:extLst>
      <p:ext uri="{BB962C8B-B14F-4D97-AF65-F5344CB8AC3E}">
        <p14:creationId xmlns:p14="http://schemas.microsoft.com/office/powerpoint/2010/main" val="2163065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633663" y="-236454"/>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0" y="602763"/>
            <a:ext cx="11707318" cy="5006715"/>
          </a:xfrm>
        </p:spPr>
        <p:txBody>
          <a:bodyPr/>
          <a:lstStyle/>
          <a:p>
            <a:r>
              <a:rPr lang="en-US" dirty="0"/>
              <a:t>67% of bankruptcies are due to medical bills </a:t>
            </a:r>
            <a:r>
              <a:rPr lang="en-US" sz="1400" dirty="0"/>
              <a:t>(</a:t>
            </a:r>
            <a:r>
              <a:rPr lang="en-US" sz="1400" dirty="0">
                <a:hlinkClick r:id="rId3"/>
              </a:rPr>
              <a:t>source: American Journal of Health Policy</a:t>
            </a:r>
            <a:r>
              <a:rPr lang="en-US" sz="1400" dirty="0"/>
              <a:t>)</a:t>
            </a:r>
          </a:p>
          <a:p>
            <a:r>
              <a:rPr lang="en-US" dirty="0"/>
              <a:t>~1 million Americans a year </a:t>
            </a:r>
            <a:r>
              <a:rPr lang="en-US" sz="1400" dirty="0"/>
              <a:t>(</a:t>
            </a:r>
            <a:r>
              <a:rPr lang="en-US" sz="1400" dirty="0">
                <a:hlinkClick r:id="rId4"/>
              </a:rPr>
              <a:t>source: Kaiser Family Foundation</a:t>
            </a:r>
            <a:r>
              <a:rPr lang="en-US" sz="1400" dirty="0"/>
              <a:t>)</a:t>
            </a:r>
          </a:p>
          <a:p>
            <a:endParaRPr lang="en-US" dirty="0"/>
          </a:p>
        </p:txBody>
      </p:sp>
    </p:spTree>
    <p:extLst>
      <p:ext uri="{BB962C8B-B14F-4D97-AF65-F5344CB8AC3E}">
        <p14:creationId xmlns:p14="http://schemas.microsoft.com/office/powerpoint/2010/main" val="2397872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633663" y="-236454"/>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0" y="602763"/>
            <a:ext cx="11707318" cy="5006715"/>
          </a:xfrm>
        </p:spPr>
        <p:txBody>
          <a:bodyPr/>
          <a:lstStyle/>
          <a:p>
            <a:r>
              <a:rPr lang="en-US" dirty="0"/>
              <a:t>67% of bankruptcies are due to medical bills </a:t>
            </a:r>
            <a:r>
              <a:rPr lang="en-US" sz="1400" dirty="0"/>
              <a:t>(</a:t>
            </a:r>
            <a:r>
              <a:rPr lang="en-US" sz="1400" dirty="0">
                <a:hlinkClick r:id="rId3"/>
              </a:rPr>
              <a:t>source: American Journal of Health Policy</a:t>
            </a:r>
            <a:r>
              <a:rPr lang="en-US" sz="1400" dirty="0"/>
              <a:t>)</a:t>
            </a:r>
          </a:p>
          <a:p>
            <a:r>
              <a:rPr lang="en-US" dirty="0"/>
              <a:t>~1 million Americans a year </a:t>
            </a:r>
            <a:r>
              <a:rPr lang="en-US" sz="1400" dirty="0"/>
              <a:t>(</a:t>
            </a:r>
            <a:r>
              <a:rPr lang="en-US" sz="1400" dirty="0">
                <a:hlinkClick r:id="rId4"/>
              </a:rPr>
              <a:t>source: Kaiser Family Foundation</a:t>
            </a:r>
            <a:r>
              <a:rPr lang="en-US" sz="1400" dirty="0"/>
              <a:t>)</a:t>
            </a:r>
          </a:p>
          <a:p>
            <a:r>
              <a:rPr lang="en-US" dirty="0"/>
              <a:t>25% of Americans struggle to pay medical bills (including 20% of insured Americans)</a:t>
            </a:r>
          </a:p>
          <a:p>
            <a:endParaRPr lang="en-US" dirty="0"/>
          </a:p>
        </p:txBody>
      </p:sp>
    </p:spTree>
    <p:extLst>
      <p:ext uri="{BB962C8B-B14F-4D97-AF65-F5344CB8AC3E}">
        <p14:creationId xmlns:p14="http://schemas.microsoft.com/office/powerpoint/2010/main" val="1726878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633663" y="-236454"/>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0" y="602763"/>
            <a:ext cx="11707318" cy="5006715"/>
          </a:xfrm>
        </p:spPr>
        <p:txBody>
          <a:bodyPr/>
          <a:lstStyle/>
          <a:p>
            <a:r>
              <a:rPr lang="en-US" dirty="0"/>
              <a:t>67% of bankruptcies are due to medical bills </a:t>
            </a:r>
            <a:r>
              <a:rPr lang="en-US" sz="1400" dirty="0"/>
              <a:t>(</a:t>
            </a:r>
            <a:r>
              <a:rPr lang="en-US" sz="1400" dirty="0">
                <a:hlinkClick r:id="rId3"/>
              </a:rPr>
              <a:t>source: American Journal of Health Policy</a:t>
            </a:r>
            <a:r>
              <a:rPr lang="en-US" sz="1400" dirty="0"/>
              <a:t>)</a:t>
            </a:r>
          </a:p>
          <a:p>
            <a:r>
              <a:rPr lang="en-US" dirty="0"/>
              <a:t>~1 million Americans a year </a:t>
            </a:r>
            <a:r>
              <a:rPr lang="en-US" sz="1400" dirty="0"/>
              <a:t>(</a:t>
            </a:r>
            <a:r>
              <a:rPr lang="en-US" sz="1400" dirty="0">
                <a:hlinkClick r:id="rId4"/>
              </a:rPr>
              <a:t>source: Kaiser Family Foundation</a:t>
            </a:r>
            <a:r>
              <a:rPr lang="en-US" sz="1400" dirty="0"/>
              <a:t>)</a:t>
            </a:r>
          </a:p>
          <a:p>
            <a:r>
              <a:rPr lang="en-US" dirty="0"/>
              <a:t>25% of Americans struggle to pay medical bills (including 20% of insured Americans)</a:t>
            </a:r>
          </a:p>
          <a:p>
            <a:r>
              <a:rPr lang="en-US" i="1" dirty="0"/>
              <a:t>This happens in no other industrialized country</a:t>
            </a:r>
          </a:p>
          <a:p>
            <a:endParaRPr lang="en-US" dirty="0"/>
          </a:p>
        </p:txBody>
      </p:sp>
    </p:spTree>
    <p:extLst>
      <p:ext uri="{BB962C8B-B14F-4D97-AF65-F5344CB8AC3E}">
        <p14:creationId xmlns:p14="http://schemas.microsoft.com/office/powerpoint/2010/main" val="258435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p:txBody>
          <a:bodyPr/>
          <a:lstStyle/>
          <a:p>
            <a:pPr algn="ctr"/>
            <a:r>
              <a:rPr lang="en-US"/>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84813" y="1469036"/>
            <a:ext cx="11707318" cy="5006715"/>
          </a:xfrm>
        </p:spPr>
        <p:txBody>
          <a:bodyPr/>
          <a:lstStyle/>
          <a:p>
            <a:pPr marL="0" indent="0">
              <a:buNone/>
            </a:pPr>
            <a:r>
              <a:rPr lang="en-US" dirty="0"/>
              <a:t>42% of cancer patients lose all their assets within 2 years of diagnosis </a:t>
            </a:r>
            <a:r>
              <a:rPr lang="en-US" sz="1400" dirty="0"/>
              <a:t>(</a:t>
            </a:r>
            <a:r>
              <a:rPr lang="en-US" sz="1400" dirty="0">
                <a:hlinkClick r:id="rId2"/>
              </a:rPr>
              <a:t>Source: American Journal of Medicine</a:t>
            </a:r>
            <a:r>
              <a:rPr lang="en-US" sz="1400" dirty="0"/>
              <a:t>)</a:t>
            </a:r>
          </a:p>
          <a:p>
            <a:endParaRPr lang="en-US" dirty="0"/>
          </a:p>
          <a:p>
            <a:endParaRPr lang="en-US" dirty="0"/>
          </a:p>
          <a:p>
            <a:endParaRPr lang="en-US" dirty="0"/>
          </a:p>
        </p:txBody>
      </p:sp>
    </p:spTree>
    <p:extLst>
      <p:ext uri="{BB962C8B-B14F-4D97-AF65-F5344CB8AC3E}">
        <p14:creationId xmlns:p14="http://schemas.microsoft.com/office/powerpoint/2010/main" val="2147621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p:txBody>
          <a:bodyPr/>
          <a:lstStyle/>
          <a:p>
            <a:pPr algn="ctr"/>
            <a:r>
              <a:rPr lang="en-US"/>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84813" y="1469036"/>
            <a:ext cx="11707318" cy="5006715"/>
          </a:xfrm>
        </p:spPr>
        <p:txBody>
          <a:bodyPr>
            <a:normAutofit/>
          </a:bodyPr>
          <a:lstStyle/>
          <a:p>
            <a:pPr marL="0" indent="0">
              <a:buNone/>
            </a:pPr>
            <a:r>
              <a:rPr lang="en-US" dirty="0"/>
              <a:t>42% of cancer patients lose all their assets within 2 years of diagnosis </a:t>
            </a:r>
            <a:r>
              <a:rPr lang="en-US" sz="1400" dirty="0"/>
              <a:t>(</a:t>
            </a:r>
            <a:r>
              <a:rPr lang="en-US" sz="1400" dirty="0">
                <a:hlinkClick r:id="rId3"/>
              </a:rPr>
              <a:t>Source: American Journal of Medicine</a:t>
            </a:r>
            <a:r>
              <a:rPr lang="en-US" sz="1400" dirty="0"/>
              <a:t>)</a:t>
            </a:r>
          </a:p>
          <a:p>
            <a:pPr marL="0" indent="0">
              <a:buNone/>
            </a:pPr>
            <a:endParaRPr lang="en-US" sz="1400" dirty="0"/>
          </a:p>
          <a:p>
            <a:pPr marL="0" indent="0">
              <a:buNone/>
            </a:pPr>
            <a:r>
              <a:rPr lang="en-US" dirty="0"/>
              <a:t>Single largest category on GoFundMe is medical debt (over $1.5 billion / year) (</a:t>
            </a:r>
            <a:r>
              <a:rPr lang="en-US" sz="1400" dirty="0">
                <a:hlinkClick r:id="rId4"/>
              </a:rPr>
              <a:t>Source: Business Insider</a:t>
            </a:r>
            <a:r>
              <a:rPr lang="en-US" dirty="0"/>
              <a:t>)</a:t>
            </a:r>
          </a:p>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627546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838200" y="-179506"/>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42341" y="783236"/>
            <a:ext cx="11707318" cy="5006715"/>
          </a:xfrm>
        </p:spPr>
        <p:txBody>
          <a:bodyPr>
            <a:normAutofit/>
          </a:bodyPr>
          <a:lstStyle/>
          <a:p>
            <a:pPr marL="0" indent="0">
              <a:buNone/>
            </a:pPr>
            <a:r>
              <a:rPr lang="en-US" dirty="0"/>
              <a:t>Single largest category on GoFundMe is medical debt (over $1.5 billion / year) (</a:t>
            </a:r>
            <a:r>
              <a:rPr lang="en-US" sz="1400" dirty="0">
                <a:hlinkClick r:id="rId3"/>
              </a:rPr>
              <a:t>Source: Business Insider</a:t>
            </a:r>
            <a:r>
              <a:rPr lang="en-US" dirty="0"/>
              <a:t>)</a:t>
            </a:r>
          </a:p>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137CA139-1DDD-FA45-B50B-4FCF84AF2B9D}"/>
              </a:ext>
            </a:extLst>
          </p:cNvPr>
          <p:cNvPicPr>
            <a:picLocks noChangeAspect="1"/>
          </p:cNvPicPr>
          <p:nvPr/>
        </p:nvPicPr>
        <p:blipFill>
          <a:blip r:embed="rId4"/>
          <a:stretch>
            <a:fillRect/>
          </a:stretch>
        </p:blipFill>
        <p:spPr>
          <a:xfrm>
            <a:off x="838200" y="1631282"/>
            <a:ext cx="9906000" cy="4991100"/>
          </a:xfrm>
          <a:prstGeom prst="rect">
            <a:avLst/>
          </a:prstGeom>
        </p:spPr>
      </p:pic>
    </p:spTree>
    <p:extLst>
      <p:ext uri="{BB962C8B-B14F-4D97-AF65-F5344CB8AC3E}">
        <p14:creationId xmlns:p14="http://schemas.microsoft.com/office/powerpoint/2010/main" val="3633802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838200" y="-179506"/>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42341" y="783236"/>
            <a:ext cx="11707318" cy="5006715"/>
          </a:xfrm>
        </p:spPr>
        <p:txBody>
          <a:bodyPr>
            <a:normAutofit/>
          </a:bodyPr>
          <a:lstStyle/>
          <a:p>
            <a:pPr marL="0" indent="0">
              <a:buNone/>
            </a:pPr>
            <a:r>
              <a:rPr lang="en-US" dirty="0"/>
              <a:t>Health insurance companies:  Part of the Problem</a:t>
            </a:r>
          </a:p>
          <a:p>
            <a:pPr marL="0" indent="0">
              <a:buNone/>
            </a:pPr>
            <a:r>
              <a:rPr lang="en-US" dirty="0"/>
              <a:t>-20% avg. denial rate (</a:t>
            </a:r>
            <a:r>
              <a:rPr lang="en-US" sz="1400" dirty="0">
                <a:hlinkClick r:id="rId3"/>
              </a:rPr>
              <a:t>source: Kaiser Family Foundation</a:t>
            </a:r>
            <a:r>
              <a:rPr lang="en-US" dirty="0"/>
              <a:t>) </a:t>
            </a:r>
          </a:p>
          <a:p>
            <a:pPr marL="0" indent="0">
              <a:buNone/>
            </a:pPr>
            <a:r>
              <a:rPr lang="en-US" dirty="0"/>
              <a:t>-60%-80% of these are overturned on appeal (</a:t>
            </a:r>
            <a:r>
              <a:rPr lang="en-US" sz="1400" dirty="0">
                <a:hlinkClick r:id="rId4"/>
              </a:rPr>
              <a:t>Source: California Nurses Association</a:t>
            </a:r>
            <a:r>
              <a:rPr lang="en-US" dirty="0"/>
              <a:t>)</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737272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F54F2-881C-8E4D-9227-A95835D1EB63}"/>
              </a:ext>
            </a:extLst>
          </p:cNvPr>
          <p:cNvSpPr>
            <a:spLocks noGrp="1"/>
          </p:cNvSpPr>
          <p:nvPr>
            <p:ph type="title"/>
          </p:nvPr>
        </p:nvSpPr>
        <p:spPr>
          <a:xfrm>
            <a:off x="6352675" y="3073733"/>
            <a:ext cx="6557210" cy="3793123"/>
          </a:xfrm>
        </p:spPr>
        <p:txBody>
          <a:bodyPr>
            <a:normAutofit/>
          </a:bodyPr>
          <a:lstStyle/>
          <a:p>
            <a:r>
              <a:rPr lang="en-US" dirty="0"/>
              <a:t>What insurance company denials look like</a:t>
            </a:r>
          </a:p>
        </p:txBody>
      </p:sp>
      <p:pic>
        <p:nvPicPr>
          <p:cNvPr id="5" name="Content Placeholder 4">
            <a:extLst>
              <a:ext uri="{FF2B5EF4-FFF2-40B4-BE49-F238E27FC236}">
                <a16:creationId xmlns:a16="http://schemas.microsoft.com/office/drawing/2014/main" id="{CB35759A-18CA-5C4A-8DE4-BB441032DC6D}"/>
              </a:ext>
            </a:extLst>
          </p:cNvPr>
          <p:cNvPicPr>
            <a:picLocks noGrp="1" noChangeAspect="1"/>
          </p:cNvPicPr>
          <p:nvPr>
            <p:ph idx="1"/>
          </p:nvPr>
        </p:nvPicPr>
        <p:blipFill>
          <a:blip r:embed="rId3"/>
          <a:stretch>
            <a:fillRect/>
          </a:stretch>
        </p:blipFill>
        <p:spPr>
          <a:xfrm>
            <a:off x="1126956" y="1864895"/>
            <a:ext cx="4973486" cy="5001961"/>
          </a:xfrm>
        </p:spPr>
      </p:pic>
      <p:pic>
        <p:nvPicPr>
          <p:cNvPr id="7" name="Picture 6">
            <a:extLst>
              <a:ext uri="{FF2B5EF4-FFF2-40B4-BE49-F238E27FC236}">
                <a16:creationId xmlns:a16="http://schemas.microsoft.com/office/drawing/2014/main" id="{69EE469A-2F84-CB4B-B991-8A2AA5125F7D}"/>
              </a:ext>
            </a:extLst>
          </p:cNvPr>
          <p:cNvPicPr>
            <a:picLocks noChangeAspect="1"/>
          </p:cNvPicPr>
          <p:nvPr/>
        </p:nvPicPr>
        <p:blipFill>
          <a:blip r:embed="rId4"/>
          <a:stretch>
            <a:fillRect/>
          </a:stretch>
        </p:blipFill>
        <p:spPr>
          <a:xfrm>
            <a:off x="1942703" y="13285"/>
            <a:ext cx="10159677" cy="2721644"/>
          </a:xfrm>
          <a:prstGeom prst="rect">
            <a:avLst/>
          </a:prstGeom>
        </p:spPr>
      </p:pic>
    </p:spTree>
    <p:extLst>
      <p:ext uri="{BB962C8B-B14F-4D97-AF65-F5344CB8AC3E}">
        <p14:creationId xmlns:p14="http://schemas.microsoft.com/office/powerpoint/2010/main" val="1658808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D37C-372E-F146-9684-1F168207F496}"/>
              </a:ext>
            </a:extLst>
          </p:cNvPr>
          <p:cNvSpPr>
            <a:spLocks noGrp="1"/>
          </p:cNvSpPr>
          <p:nvPr>
            <p:ph type="title"/>
          </p:nvPr>
        </p:nvSpPr>
        <p:spPr>
          <a:xfrm>
            <a:off x="838200" y="168443"/>
            <a:ext cx="6464968" cy="2213810"/>
          </a:xfrm>
        </p:spPr>
        <p:txBody>
          <a:bodyPr>
            <a:noAutofit/>
          </a:bodyPr>
          <a:lstStyle/>
          <a:p>
            <a:r>
              <a:rPr lang="en-US" sz="3500" dirty="0"/>
              <a:t>Insurance companies routinely deny payment for routine ER visits, and ERs routinely charge outrageous amounts for routine procedures</a:t>
            </a:r>
          </a:p>
        </p:txBody>
      </p:sp>
      <p:pic>
        <p:nvPicPr>
          <p:cNvPr id="5" name="Content Placeholder 4">
            <a:extLst>
              <a:ext uri="{FF2B5EF4-FFF2-40B4-BE49-F238E27FC236}">
                <a16:creationId xmlns:a16="http://schemas.microsoft.com/office/drawing/2014/main" id="{1AA307C5-6E08-8642-9C67-5CA86E9A73E0}"/>
              </a:ext>
            </a:extLst>
          </p:cNvPr>
          <p:cNvPicPr>
            <a:picLocks noGrp="1" noChangeAspect="1"/>
          </p:cNvPicPr>
          <p:nvPr>
            <p:ph idx="1"/>
          </p:nvPr>
        </p:nvPicPr>
        <p:blipFill>
          <a:blip r:embed="rId2"/>
          <a:stretch>
            <a:fillRect/>
          </a:stretch>
        </p:blipFill>
        <p:spPr>
          <a:xfrm>
            <a:off x="112118" y="2506662"/>
            <a:ext cx="6481363" cy="4351338"/>
          </a:xfrm>
        </p:spPr>
      </p:pic>
      <p:pic>
        <p:nvPicPr>
          <p:cNvPr id="7" name="Picture 6">
            <a:extLst>
              <a:ext uri="{FF2B5EF4-FFF2-40B4-BE49-F238E27FC236}">
                <a16:creationId xmlns:a16="http://schemas.microsoft.com/office/drawing/2014/main" id="{A50EF156-0199-B845-B4D9-B6E93E03A4A8}"/>
              </a:ext>
            </a:extLst>
          </p:cNvPr>
          <p:cNvPicPr>
            <a:picLocks noChangeAspect="1"/>
          </p:cNvPicPr>
          <p:nvPr/>
        </p:nvPicPr>
        <p:blipFill>
          <a:blip r:embed="rId3"/>
          <a:stretch>
            <a:fillRect/>
          </a:stretch>
        </p:blipFill>
        <p:spPr>
          <a:xfrm>
            <a:off x="7635429" y="0"/>
            <a:ext cx="4654386" cy="3814011"/>
          </a:xfrm>
          <a:prstGeom prst="rect">
            <a:avLst/>
          </a:prstGeom>
        </p:spPr>
      </p:pic>
      <p:sp>
        <p:nvSpPr>
          <p:cNvPr id="8" name="TextBox 7">
            <a:extLst>
              <a:ext uri="{FF2B5EF4-FFF2-40B4-BE49-F238E27FC236}">
                <a16:creationId xmlns:a16="http://schemas.microsoft.com/office/drawing/2014/main" id="{511909D8-44EE-DE4F-A423-A8DAC1002995}"/>
              </a:ext>
            </a:extLst>
          </p:cNvPr>
          <p:cNvSpPr txBox="1"/>
          <p:nvPr/>
        </p:nvSpPr>
        <p:spPr>
          <a:xfrm>
            <a:off x="7387389" y="4716379"/>
            <a:ext cx="2776145" cy="369332"/>
          </a:xfrm>
          <a:prstGeom prst="rect">
            <a:avLst/>
          </a:prstGeom>
          <a:noFill/>
        </p:spPr>
        <p:txBody>
          <a:bodyPr wrap="none" rtlCol="0">
            <a:spAutoFit/>
          </a:bodyPr>
          <a:lstStyle/>
          <a:p>
            <a:r>
              <a:rPr lang="en-US" dirty="0">
                <a:hlinkClick r:id="rId4"/>
              </a:rPr>
              <a:t>Source: Sarah </a:t>
            </a:r>
            <a:r>
              <a:rPr lang="en-US" dirty="0" err="1">
                <a:hlinkClick r:id="rId4"/>
              </a:rPr>
              <a:t>Kliff</a:t>
            </a:r>
            <a:r>
              <a:rPr lang="en-US" dirty="0">
                <a:hlinkClick r:id="rId4"/>
              </a:rPr>
              <a:t>, </a:t>
            </a:r>
            <a:r>
              <a:rPr lang="en-US" dirty="0" err="1">
                <a:hlinkClick r:id="rId4"/>
              </a:rPr>
              <a:t>Vox.com</a:t>
            </a:r>
            <a:endParaRPr lang="en-US" dirty="0"/>
          </a:p>
        </p:txBody>
      </p:sp>
    </p:spTree>
    <p:extLst>
      <p:ext uri="{BB962C8B-B14F-4D97-AF65-F5344CB8AC3E}">
        <p14:creationId xmlns:p14="http://schemas.microsoft.com/office/powerpoint/2010/main" val="1043474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385D-4DC4-1A41-9427-D9FF070F0F15}"/>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AFA0AE31-15F6-834A-AFFF-2FF21AB281DB}"/>
              </a:ext>
            </a:extLst>
          </p:cNvPr>
          <p:cNvPicPr>
            <a:picLocks noChangeAspect="1"/>
          </p:cNvPicPr>
          <p:nvPr/>
        </p:nvPicPr>
        <p:blipFill>
          <a:blip r:embed="rId2"/>
          <a:stretch>
            <a:fillRect/>
          </a:stretch>
        </p:blipFill>
        <p:spPr>
          <a:xfrm>
            <a:off x="378922" y="-1"/>
            <a:ext cx="4955078" cy="3962435"/>
          </a:xfrm>
          <a:prstGeom prst="rect">
            <a:avLst/>
          </a:prstGeom>
        </p:spPr>
      </p:pic>
      <p:pic>
        <p:nvPicPr>
          <p:cNvPr id="5" name="Content Placeholder 4">
            <a:extLst>
              <a:ext uri="{FF2B5EF4-FFF2-40B4-BE49-F238E27FC236}">
                <a16:creationId xmlns:a16="http://schemas.microsoft.com/office/drawing/2014/main" id="{1902B537-BE5A-A14C-BCE1-CF4CA39678BE}"/>
              </a:ext>
            </a:extLst>
          </p:cNvPr>
          <p:cNvPicPr>
            <a:picLocks noGrp="1" noChangeAspect="1"/>
          </p:cNvPicPr>
          <p:nvPr>
            <p:ph idx="1"/>
          </p:nvPr>
        </p:nvPicPr>
        <p:blipFill>
          <a:blip r:embed="rId3"/>
          <a:stretch>
            <a:fillRect/>
          </a:stretch>
        </p:blipFill>
        <p:spPr>
          <a:xfrm>
            <a:off x="331992" y="3022600"/>
            <a:ext cx="5449317" cy="4214021"/>
          </a:xfrm>
        </p:spPr>
      </p:pic>
      <p:pic>
        <p:nvPicPr>
          <p:cNvPr id="9" name="Picture 8">
            <a:extLst>
              <a:ext uri="{FF2B5EF4-FFF2-40B4-BE49-F238E27FC236}">
                <a16:creationId xmlns:a16="http://schemas.microsoft.com/office/drawing/2014/main" id="{0D8776EE-BA56-D94D-9B00-12FC05D22A7A}"/>
              </a:ext>
            </a:extLst>
          </p:cNvPr>
          <p:cNvPicPr>
            <a:picLocks noChangeAspect="1"/>
          </p:cNvPicPr>
          <p:nvPr/>
        </p:nvPicPr>
        <p:blipFill>
          <a:blip r:embed="rId4"/>
          <a:stretch>
            <a:fillRect/>
          </a:stretch>
        </p:blipFill>
        <p:spPr>
          <a:xfrm>
            <a:off x="5114246" y="0"/>
            <a:ext cx="5591854" cy="4246978"/>
          </a:xfrm>
          <a:prstGeom prst="rect">
            <a:avLst/>
          </a:prstGeom>
        </p:spPr>
      </p:pic>
      <p:pic>
        <p:nvPicPr>
          <p:cNvPr id="11" name="Picture 10">
            <a:extLst>
              <a:ext uri="{FF2B5EF4-FFF2-40B4-BE49-F238E27FC236}">
                <a16:creationId xmlns:a16="http://schemas.microsoft.com/office/drawing/2014/main" id="{062DE4E9-B736-DA4B-823B-438394496703}"/>
              </a:ext>
            </a:extLst>
          </p:cNvPr>
          <p:cNvPicPr>
            <a:picLocks noChangeAspect="1"/>
          </p:cNvPicPr>
          <p:nvPr/>
        </p:nvPicPr>
        <p:blipFill>
          <a:blip r:embed="rId5"/>
          <a:stretch>
            <a:fillRect/>
          </a:stretch>
        </p:blipFill>
        <p:spPr>
          <a:xfrm>
            <a:off x="5444430" y="3252031"/>
            <a:ext cx="6159500" cy="4127500"/>
          </a:xfrm>
          <a:prstGeom prst="rect">
            <a:avLst/>
          </a:prstGeom>
        </p:spPr>
      </p:pic>
    </p:spTree>
    <p:extLst>
      <p:ext uri="{BB962C8B-B14F-4D97-AF65-F5344CB8AC3E}">
        <p14:creationId xmlns:p14="http://schemas.microsoft.com/office/powerpoint/2010/main" val="1574466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6E333-810B-8A4D-814E-411125F49623}"/>
              </a:ext>
            </a:extLst>
          </p:cNvPr>
          <p:cNvSpPr>
            <a:spLocks noGrp="1"/>
          </p:cNvSpPr>
          <p:nvPr>
            <p:ph type="title"/>
          </p:nvPr>
        </p:nvSpPr>
        <p:spPr>
          <a:xfrm>
            <a:off x="838200" y="102235"/>
            <a:ext cx="10515600" cy="1325563"/>
          </a:xfrm>
        </p:spPr>
        <p:txBody>
          <a:bodyPr>
            <a:normAutofit/>
          </a:bodyPr>
          <a:lstStyle/>
          <a:p>
            <a:pPr algn="ctr"/>
            <a:r>
              <a:rPr lang="en-US" sz="6000" dirty="0"/>
              <a:t>The Vision:</a:t>
            </a:r>
          </a:p>
        </p:txBody>
      </p:sp>
      <p:sp>
        <p:nvSpPr>
          <p:cNvPr id="3" name="Content Placeholder 2">
            <a:extLst>
              <a:ext uri="{FF2B5EF4-FFF2-40B4-BE49-F238E27FC236}">
                <a16:creationId xmlns:a16="http://schemas.microsoft.com/office/drawing/2014/main" id="{8FB09123-DABC-6444-B5C2-0CAF6DDDE99C}"/>
              </a:ext>
            </a:extLst>
          </p:cNvPr>
          <p:cNvSpPr>
            <a:spLocks noGrp="1"/>
          </p:cNvSpPr>
          <p:nvPr>
            <p:ph idx="1"/>
          </p:nvPr>
        </p:nvSpPr>
        <p:spPr>
          <a:xfrm>
            <a:off x="160020" y="1291590"/>
            <a:ext cx="11841480" cy="5417820"/>
          </a:xfrm>
        </p:spPr>
        <p:txBody>
          <a:bodyPr>
            <a:noAutofit/>
          </a:bodyPr>
          <a:lstStyle/>
          <a:p>
            <a:pPr marL="0" indent="0" algn="ctr">
              <a:buNone/>
            </a:pPr>
            <a:r>
              <a:rPr lang="en-US" sz="6500" dirty="0">
                <a:solidFill>
                  <a:srgbClr val="0070C0"/>
                </a:solidFill>
              </a:rPr>
              <a:t>A country in which all people can get the care they need regardless of how much money they have, or do not have, as a right.</a:t>
            </a:r>
          </a:p>
        </p:txBody>
      </p:sp>
    </p:spTree>
    <p:extLst>
      <p:ext uri="{BB962C8B-B14F-4D97-AF65-F5344CB8AC3E}">
        <p14:creationId xmlns:p14="http://schemas.microsoft.com/office/powerpoint/2010/main" val="4121447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838200" y="-179506"/>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42341" y="783236"/>
            <a:ext cx="11707318" cy="5006715"/>
          </a:xfrm>
        </p:spPr>
        <p:txBody>
          <a:bodyPr>
            <a:normAutofit/>
          </a:bodyPr>
          <a:lstStyle/>
          <a:p>
            <a:pPr marL="0" indent="0">
              <a:buNone/>
            </a:pPr>
            <a:r>
              <a:rPr lang="en-US" dirty="0"/>
              <a:t>Health insurance companies:  Part of the Problem</a:t>
            </a:r>
          </a:p>
          <a:p>
            <a:pPr marL="0" indent="0">
              <a:buNone/>
            </a:pPr>
            <a:r>
              <a:rPr lang="en-US" dirty="0"/>
              <a:t>-20% avg. denial rate (</a:t>
            </a:r>
            <a:r>
              <a:rPr lang="en-US" sz="1400" dirty="0">
                <a:hlinkClick r:id="rId3"/>
              </a:rPr>
              <a:t>source: Kaiser Family Foundation</a:t>
            </a:r>
            <a:r>
              <a:rPr lang="en-US" dirty="0"/>
              <a:t>) </a:t>
            </a:r>
          </a:p>
          <a:p>
            <a:pPr marL="0" indent="0">
              <a:buNone/>
            </a:pPr>
            <a:r>
              <a:rPr lang="en-US" dirty="0"/>
              <a:t>-60%-80% of these are overturned on appeal (</a:t>
            </a:r>
            <a:r>
              <a:rPr lang="en-US" sz="1400" dirty="0">
                <a:hlinkClick r:id="rId4"/>
              </a:rPr>
              <a:t>Source: California Nurses Association</a:t>
            </a:r>
            <a:r>
              <a:rPr lang="en-US" dirty="0"/>
              <a:t>)</a:t>
            </a:r>
          </a:p>
          <a:p>
            <a:pPr marL="0" indent="0">
              <a:buNone/>
            </a:pPr>
            <a:endParaRPr lang="en-US" dirty="0"/>
          </a:p>
          <a:p>
            <a:r>
              <a:rPr lang="en-US" i="1" dirty="0"/>
              <a:t>Health insurance does not work as a business model without routine denials.  Denials kill and bankrupt people.  </a:t>
            </a:r>
          </a:p>
          <a:p>
            <a:endParaRPr lang="en-US" dirty="0"/>
          </a:p>
          <a:p>
            <a:endParaRPr lang="en-US" dirty="0"/>
          </a:p>
        </p:txBody>
      </p:sp>
    </p:spTree>
    <p:extLst>
      <p:ext uri="{BB962C8B-B14F-4D97-AF65-F5344CB8AC3E}">
        <p14:creationId xmlns:p14="http://schemas.microsoft.com/office/powerpoint/2010/main" val="4077621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838200" y="-179506"/>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42341" y="783236"/>
            <a:ext cx="11707318" cy="5006715"/>
          </a:xfrm>
        </p:spPr>
        <p:txBody>
          <a:bodyPr>
            <a:normAutofit/>
          </a:bodyPr>
          <a:lstStyle/>
          <a:p>
            <a:pPr marL="0" indent="0">
              <a:buNone/>
            </a:pPr>
            <a:r>
              <a:rPr lang="en-US" dirty="0"/>
              <a:t>Health insurance companies:  Part of the Problem</a:t>
            </a:r>
          </a:p>
          <a:p>
            <a:pPr marL="0" indent="0">
              <a:buNone/>
            </a:pPr>
            <a:r>
              <a:rPr lang="en-US" dirty="0"/>
              <a:t>-20% avg. denial rate (</a:t>
            </a:r>
            <a:r>
              <a:rPr lang="en-US" sz="1400" dirty="0">
                <a:hlinkClick r:id="rId3"/>
              </a:rPr>
              <a:t>source: Kaiser Family Foundation</a:t>
            </a:r>
            <a:r>
              <a:rPr lang="en-US" dirty="0"/>
              <a:t>) </a:t>
            </a:r>
          </a:p>
          <a:p>
            <a:pPr marL="0" indent="0">
              <a:buNone/>
            </a:pPr>
            <a:r>
              <a:rPr lang="en-US" dirty="0"/>
              <a:t>-60%-80% of these are overturned on appeal (</a:t>
            </a:r>
            <a:r>
              <a:rPr lang="en-US" sz="1400" dirty="0">
                <a:hlinkClick r:id="rId4"/>
              </a:rPr>
              <a:t>Source: California Nurses Association</a:t>
            </a:r>
            <a:r>
              <a:rPr lang="en-US" dirty="0"/>
              <a:t>)</a:t>
            </a:r>
          </a:p>
          <a:p>
            <a:pPr marL="0" indent="0">
              <a:buNone/>
            </a:pPr>
            <a:r>
              <a:rPr lang="en-US" dirty="0"/>
              <a:t>-Private health insurance spends 31% of revenue on administration, compared with less than 2% by Medicare </a:t>
            </a:r>
            <a:r>
              <a:rPr lang="en-US" sz="1400" dirty="0"/>
              <a:t>(</a:t>
            </a:r>
            <a:r>
              <a:rPr lang="en-US" sz="1400" dirty="0">
                <a:hlinkClick r:id="rId5"/>
              </a:rPr>
              <a:t>Source: Becker’s Hospital Review</a:t>
            </a:r>
            <a:r>
              <a:rPr lang="en-US" sz="1400" dirty="0"/>
              <a:t>)</a:t>
            </a:r>
          </a:p>
          <a:p>
            <a:pPr marL="0" indent="0">
              <a:buNone/>
            </a:pPr>
            <a:endParaRPr lang="en-US" sz="1400"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493849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32C58-01F5-4049-9D9A-1B3FE8A109A6}"/>
              </a:ext>
            </a:extLst>
          </p:cNvPr>
          <p:cNvSpPr>
            <a:spLocks noGrp="1"/>
          </p:cNvSpPr>
          <p:nvPr>
            <p:ph type="title"/>
          </p:nvPr>
        </p:nvSpPr>
        <p:spPr/>
        <p:txBody>
          <a:bodyPr/>
          <a:lstStyle/>
          <a:p>
            <a:r>
              <a:rPr lang="en-US" dirty="0"/>
              <a:t>Top health insurance CEOs and their compensation in 2018</a:t>
            </a:r>
          </a:p>
        </p:txBody>
      </p:sp>
      <p:pic>
        <p:nvPicPr>
          <p:cNvPr id="5" name="Content Placeholder 4">
            <a:extLst>
              <a:ext uri="{FF2B5EF4-FFF2-40B4-BE49-F238E27FC236}">
                <a16:creationId xmlns:a16="http://schemas.microsoft.com/office/drawing/2014/main" id="{10087D7A-BB5F-E140-9C9D-729E281D4B18}"/>
              </a:ext>
            </a:extLst>
          </p:cNvPr>
          <p:cNvPicPr>
            <a:picLocks noGrp="1" noChangeAspect="1"/>
          </p:cNvPicPr>
          <p:nvPr>
            <p:ph idx="1"/>
          </p:nvPr>
        </p:nvPicPr>
        <p:blipFill>
          <a:blip r:embed="rId3"/>
          <a:stretch>
            <a:fillRect/>
          </a:stretch>
        </p:blipFill>
        <p:spPr>
          <a:xfrm>
            <a:off x="346576" y="1690688"/>
            <a:ext cx="2908300" cy="3479800"/>
          </a:xfrm>
        </p:spPr>
      </p:pic>
      <p:sp>
        <p:nvSpPr>
          <p:cNvPr id="6" name="TextBox 5">
            <a:extLst>
              <a:ext uri="{FF2B5EF4-FFF2-40B4-BE49-F238E27FC236}">
                <a16:creationId xmlns:a16="http://schemas.microsoft.com/office/drawing/2014/main" id="{8968CEEA-E865-C548-BE31-3A4273C92FB2}"/>
              </a:ext>
            </a:extLst>
          </p:cNvPr>
          <p:cNvSpPr txBox="1"/>
          <p:nvPr/>
        </p:nvSpPr>
        <p:spPr>
          <a:xfrm>
            <a:off x="330932" y="5182519"/>
            <a:ext cx="2939587" cy="646331"/>
          </a:xfrm>
          <a:prstGeom prst="rect">
            <a:avLst/>
          </a:prstGeom>
          <a:noFill/>
        </p:spPr>
        <p:txBody>
          <a:bodyPr wrap="none" rtlCol="0">
            <a:spAutoFit/>
          </a:bodyPr>
          <a:lstStyle/>
          <a:p>
            <a:r>
              <a:rPr lang="en-US" dirty="0"/>
              <a:t>Mark </a:t>
            </a:r>
            <a:r>
              <a:rPr lang="en-US" dirty="0" err="1"/>
              <a:t>Bertolini</a:t>
            </a:r>
            <a:r>
              <a:rPr lang="en-US" dirty="0"/>
              <a:t>, CEO of Aetna:</a:t>
            </a:r>
          </a:p>
          <a:p>
            <a:r>
              <a:rPr lang="en-US" b="1" dirty="0"/>
              <a:t>$58.75 Million</a:t>
            </a:r>
          </a:p>
        </p:txBody>
      </p:sp>
      <p:pic>
        <p:nvPicPr>
          <p:cNvPr id="9" name="Picture 8">
            <a:extLst>
              <a:ext uri="{FF2B5EF4-FFF2-40B4-BE49-F238E27FC236}">
                <a16:creationId xmlns:a16="http://schemas.microsoft.com/office/drawing/2014/main" id="{0725340A-EC51-1D4A-A0BC-39613E42B54C}"/>
              </a:ext>
            </a:extLst>
          </p:cNvPr>
          <p:cNvPicPr>
            <a:picLocks noChangeAspect="1"/>
          </p:cNvPicPr>
          <p:nvPr/>
        </p:nvPicPr>
        <p:blipFill>
          <a:blip r:embed="rId4"/>
          <a:stretch>
            <a:fillRect/>
          </a:stretch>
        </p:blipFill>
        <p:spPr>
          <a:xfrm>
            <a:off x="3597442" y="1949116"/>
            <a:ext cx="4562960" cy="3221372"/>
          </a:xfrm>
          <a:prstGeom prst="rect">
            <a:avLst/>
          </a:prstGeom>
        </p:spPr>
      </p:pic>
      <p:sp>
        <p:nvSpPr>
          <p:cNvPr id="10" name="TextBox 9">
            <a:extLst>
              <a:ext uri="{FF2B5EF4-FFF2-40B4-BE49-F238E27FC236}">
                <a16:creationId xmlns:a16="http://schemas.microsoft.com/office/drawing/2014/main" id="{041AC413-55AE-514D-9DD9-4F381C6A56B8}"/>
              </a:ext>
            </a:extLst>
          </p:cNvPr>
          <p:cNvSpPr txBox="1"/>
          <p:nvPr/>
        </p:nvSpPr>
        <p:spPr>
          <a:xfrm>
            <a:off x="3715290" y="5170488"/>
            <a:ext cx="3946593" cy="646331"/>
          </a:xfrm>
          <a:prstGeom prst="rect">
            <a:avLst/>
          </a:prstGeom>
          <a:noFill/>
        </p:spPr>
        <p:txBody>
          <a:bodyPr wrap="none" rtlCol="0">
            <a:spAutoFit/>
          </a:bodyPr>
          <a:lstStyle/>
          <a:p>
            <a:r>
              <a:rPr lang="en-US" dirty="0"/>
              <a:t>David Wichmann, CEO of United Health:</a:t>
            </a:r>
          </a:p>
          <a:p>
            <a:r>
              <a:rPr lang="en-US" b="1" dirty="0"/>
              <a:t>$83.2 Million</a:t>
            </a:r>
          </a:p>
        </p:txBody>
      </p:sp>
      <p:pic>
        <p:nvPicPr>
          <p:cNvPr id="12" name="Picture 11">
            <a:extLst>
              <a:ext uri="{FF2B5EF4-FFF2-40B4-BE49-F238E27FC236}">
                <a16:creationId xmlns:a16="http://schemas.microsoft.com/office/drawing/2014/main" id="{A088CD9C-E06A-FB42-AE53-71F7BCD67690}"/>
              </a:ext>
            </a:extLst>
          </p:cNvPr>
          <p:cNvPicPr>
            <a:picLocks noChangeAspect="1"/>
          </p:cNvPicPr>
          <p:nvPr/>
        </p:nvPicPr>
        <p:blipFill>
          <a:blip r:embed="rId5"/>
          <a:stretch>
            <a:fillRect/>
          </a:stretch>
        </p:blipFill>
        <p:spPr>
          <a:xfrm>
            <a:off x="8311941" y="960680"/>
            <a:ext cx="3280820" cy="4465562"/>
          </a:xfrm>
          <a:prstGeom prst="rect">
            <a:avLst/>
          </a:prstGeom>
        </p:spPr>
      </p:pic>
      <p:sp>
        <p:nvSpPr>
          <p:cNvPr id="13" name="TextBox 12">
            <a:extLst>
              <a:ext uri="{FF2B5EF4-FFF2-40B4-BE49-F238E27FC236}">
                <a16:creationId xmlns:a16="http://schemas.microsoft.com/office/drawing/2014/main" id="{97D95DD8-85A0-0B46-9DCA-A9D0A5FC7ADD}"/>
              </a:ext>
            </a:extLst>
          </p:cNvPr>
          <p:cNvSpPr txBox="1"/>
          <p:nvPr/>
        </p:nvSpPr>
        <p:spPr>
          <a:xfrm>
            <a:off x="8311941" y="5510462"/>
            <a:ext cx="3491038" cy="923330"/>
          </a:xfrm>
          <a:prstGeom prst="rect">
            <a:avLst/>
          </a:prstGeom>
          <a:noFill/>
        </p:spPr>
        <p:txBody>
          <a:bodyPr wrap="square" rtlCol="0">
            <a:spAutoFit/>
          </a:bodyPr>
          <a:lstStyle/>
          <a:p>
            <a:r>
              <a:rPr lang="en-US" dirty="0"/>
              <a:t>Dan </a:t>
            </a:r>
            <a:r>
              <a:rPr lang="en-US" dirty="0" err="1"/>
              <a:t>Loepp</a:t>
            </a:r>
            <a:r>
              <a:rPr lang="en-US" dirty="0"/>
              <a:t>, CEO of Blue Cross Blue Shield Michigan:</a:t>
            </a:r>
          </a:p>
          <a:p>
            <a:r>
              <a:rPr lang="en-US" b="1" dirty="0"/>
              <a:t>$19 Million / year</a:t>
            </a:r>
          </a:p>
        </p:txBody>
      </p:sp>
    </p:spTree>
    <p:extLst>
      <p:ext uri="{BB962C8B-B14F-4D97-AF65-F5344CB8AC3E}">
        <p14:creationId xmlns:p14="http://schemas.microsoft.com/office/powerpoint/2010/main" val="937224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838200" y="-179506"/>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42341" y="783236"/>
            <a:ext cx="11707318" cy="5006715"/>
          </a:xfrm>
        </p:spPr>
        <p:txBody>
          <a:bodyPr>
            <a:normAutofit/>
          </a:bodyPr>
          <a:lstStyle/>
          <a:p>
            <a:pPr marL="0" indent="0">
              <a:buNone/>
            </a:pPr>
            <a:r>
              <a:rPr lang="en-US" dirty="0"/>
              <a:t>Health insurance companies:  Part of the Problem</a:t>
            </a:r>
          </a:p>
          <a:p>
            <a:pPr marL="0" indent="0">
              <a:buNone/>
            </a:pPr>
            <a:r>
              <a:rPr lang="en-US" dirty="0"/>
              <a:t>-Doctors spend twice as much time dealing with insurance companies than with patients, and insurance denials and paperwork costs them on average </a:t>
            </a:r>
            <a:r>
              <a:rPr lang="en-US" b="1" dirty="0"/>
              <a:t>$80,000 / year (1/3 of all their income) </a:t>
            </a:r>
            <a:r>
              <a:rPr lang="en-US" sz="1400" dirty="0">
                <a:hlinkClick r:id="rId3"/>
              </a:rPr>
              <a:t>(Source: American College of Physicians)</a:t>
            </a:r>
            <a:endParaRPr lang="en-US" sz="1400" dirty="0"/>
          </a:p>
          <a:p>
            <a:pPr marL="0" indent="0">
              <a:buNone/>
            </a:pPr>
            <a:endParaRPr lang="en-US" sz="1400" dirty="0"/>
          </a:p>
          <a:p>
            <a:pPr marL="0" indent="0">
              <a:buNone/>
            </a:pPr>
            <a:endParaRPr lang="en-US" sz="1400"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152690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p:txBody>
          <a:bodyPr/>
          <a:lstStyle/>
          <a:p>
            <a:pPr algn="ctr"/>
            <a:r>
              <a:rPr lang="en-US"/>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84813" y="1469036"/>
            <a:ext cx="11707318" cy="5006715"/>
          </a:xfrm>
        </p:spPr>
        <p:txBody>
          <a:bodyPr/>
          <a:lstStyle/>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4924C82C-32F7-D84E-8CB0-3E4CF1A00188}"/>
              </a:ext>
            </a:extLst>
          </p:cNvPr>
          <p:cNvPicPr>
            <a:picLocks noChangeAspect="1"/>
          </p:cNvPicPr>
          <p:nvPr/>
        </p:nvPicPr>
        <p:blipFill>
          <a:blip r:embed="rId3"/>
          <a:stretch>
            <a:fillRect/>
          </a:stretch>
        </p:blipFill>
        <p:spPr>
          <a:xfrm>
            <a:off x="-94105" y="3032537"/>
            <a:ext cx="7634158" cy="3781137"/>
          </a:xfrm>
          <a:prstGeom prst="rect">
            <a:avLst/>
          </a:prstGeom>
        </p:spPr>
      </p:pic>
      <p:pic>
        <p:nvPicPr>
          <p:cNvPr id="9" name="Picture 8">
            <a:extLst>
              <a:ext uri="{FF2B5EF4-FFF2-40B4-BE49-F238E27FC236}">
                <a16:creationId xmlns:a16="http://schemas.microsoft.com/office/drawing/2014/main" id="{B71CD058-E464-7A44-B428-05346FF5E226}"/>
              </a:ext>
            </a:extLst>
          </p:cNvPr>
          <p:cNvPicPr>
            <a:picLocks noChangeAspect="1"/>
          </p:cNvPicPr>
          <p:nvPr/>
        </p:nvPicPr>
        <p:blipFill>
          <a:blip r:embed="rId4"/>
          <a:stretch>
            <a:fillRect/>
          </a:stretch>
        </p:blipFill>
        <p:spPr>
          <a:xfrm>
            <a:off x="5021081" y="1352624"/>
            <a:ext cx="7290216" cy="3444678"/>
          </a:xfrm>
          <a:prstGeom prst="rect">
            <a:avLst/>
          </a:prstGeom>
        </p:spPr>
      </p:pic>
      <p:sp>
        <p:nvSpPr>
          <p:cNvPr id="4" name="TextBox 3">
            <a:extLst>
              <a:ext uri="{FF2B5EF4-FFF2-40B4-BE49-F238E27FC236}">
                <a16:creationId xmlns:a16="http://schemas.microsoft.com/office/drawing/2014/main" id="{ABD48C11-88AD-564A-9516-6E037B63FCF1}"/>
              </a:ext>
            </a:extLst>
          </p:cNvPr>
          <p:cNvSpPr txBox="1"/>
          <p:nvPr/>
        </p:nvSpPr>
        <p:spPr>
          <a:xfrm>
            <a:off x="-74537" y="1027906"/>
            <a:ext cx="4931349" cy="2062103"/>
          </a:xfrm>
          <a:prstGeom prst="rect">
            <a:avLst/>
          </a:prstGeom>
          <a:noFill/>
        </p:spPr>
        <p:txBody>
          <a:bodyPr wrap="square" rtlCol="0">
            <a:spAutoFit/>
          </a:bodyPr>
          <a:lstStyle/>
          <a:p>
            <a:r>
              <a:rPr lang="en-US" sz="3200" dirty="0"/>
              <a:t>Uninsured camping out to get once a year free dental, vision and health care in Appalachia</a:t>
            </a:r>
          </a:p>
        </p:txBody>
      </p:sp>
    </p:spTree>
    <p:extLst>
      <p:ext uri="{BB962C8B-B14F-4D97-AF65-F5344CB8AC3E}">
        <p14:creationId xmlns:p14="http://schemas.microsoft.com/office/powerpoint/2010/main" val="1050421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p:txBody>
          <a:bodyPr/>
          <a:lstStyle/>
          <a:p>
            <a:pPr algn="ctr"/>
            <a:r>
              <a:rPr lang="en-US"/>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284813" y="1469036"/>
            <a:ext cx="11707318" cy="5006715"/>
          </a:xfrm>
        </p:spPr>
        <p:txBody>
          <a:bodyPr/>
          <a:lstStyle/>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B71CD058-E464-7A44-B428-05346FF5E226}"/>
              </a:ext>
            </a:extLst>
          </p:cNvPr>
          <p:cNvPicPr>
            <a:picLocks noChangeAspect="1"/>
          </p:cNvPicPr>
          <p:nvPr/>
        </p:nvPicPr>
        <p:blipFill>
          <a:blip r:embed="rId2"/>
          <a:stretch>
            <a:fillRect/>
          </a:stretch>
        </p:blipFill>
        <p:spPr>
          <a:xfrm>
            <a:off x="4955915" y="3368997"/>
            <a:ext cx="7290216" cy="3444678"/>
          </a:xfrm>
          <a:prstGeom prst="rect">
            <a:avLst/>
          </a:prstGeom>
        </p:spPr>
      </p:pic>
      <p:pic>
        <p:nvPicPr>
          <p:cNvPr id="7" name="Picture 6">
            <a:extLst>
              <a:ext uri="{FF2B5EF4-FFF2-40B4-BE49-F238E27FC236}">
                <a16:creationId xmlns:a16="http://schemas.microsoft.com/office/drawing/2014/main" id="{D140B7D1-EBBF-284F-99E0-D8E343E2C1A9}"/>
              </a:ext>
            </a:extLst>
          </p:cNvPr>
          <p:cNvPicPr>
            <a:picLocks noChangeAspect="1"/>
          </p:cNvPicPr>
          <p:nvPr/>
        </p:nvPicPr>
        <p:blipFill>
          <a:blip r:embed="rId3"/>
          <a:stretch>
            <a:fillRect/>
          </a:stretch>
        </p:blipFill>
        <p:spPr>
          <a:xfrm>
            <a:off x="270656" y="-810257"/>
            <a:ext cx="11176000" cy="6680200"/>
          </a:xfrm>
          <a:prstGeom prst="rect">
            <a:avLst/>
          </a:prstGeom>
        </p:spPr>
      </p:pic>
    </p:spTree>
    <p:extLst>
      <p:ext uri="{BB962C8B-B14F-4D97-AF65-F5344CB8AC3E}">
        <p14:creationId xmlns:p14="http://schemas.microsoft.com/office/powerpoint/2010/main" val="2227233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“Improved and Expanded Medicare for All”</a:t>
            </a:r>
          </a:p>
        </p:txBody>
      </p:sp>
    </p:spTree>
    <p:extLst>
      <p:ext uri="{BB962C8B-B14F-4D97-AF65-F5344CB8AC3E}">
        <p14:creationId xmlns:p14="http://schemas.microsoft.com/office/powerpoint/2010/main" val="1839609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“Improved and Expanded Medicare for All”</a:t>
            </a:r>
          </a:p>
          <a:p>
            <a:r>
              <a:rPr lang="en-US" dirty="0"/>
              <a:t>US House:  HR 1384 (Pramila </a:t>
            </a:r>
            <a:r>
              <a:rPr lang="en-US" dirty="0" err="1"/>
              <a:t>Jayapal</a:t>
            </a:r>
            <a:r>
              <a:rPr lang="en-US" dirty="0"/>
              <a:t>)</a:t>
            </a:r>
          </a:p>
          <a:p>
            <a:r>
              <a:rPr lang="en-US" dirty="0"/>
              <a:t>US Senate: SB 1804 (Bernie Sanders)</a:t>
            </a:r>
          </a:p>
          <a:p>
            <a:r>
              <a:rPr lang="en-US" dirty="0"/>
              <a:t>Michigan House of Representatives: HB6285 (Yousef </a:t>
            </a:r>
            <a:r>
              <a:rPr lang="en-US" dirty="0" err="1"/>
              <a:t>Rabhi</a:t>
            </a:r>
            <a:r>
              <a:rPr lang="en-US" dirty="0"/>
              <a:t>)</a:t>
            </a:r>
          </a:p>
        </p:txBody>
      </p:sp>
    </p:spTree>
    <p:extLst>
      <p:ext uri="{BB962C8B-B14F-4D97-AF65-F5344CB8AC3E}">
        <p14:creationId xmlns:p14="http://schemas.microsoft.com/office/powerpoint/2010/main" val="3100089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“Improved and Expanded Medicare for All”</a:t>
            </a:r>
          </a:p>
          <a:p>
            <a:r>
              <a:rPr lang="en-US" u="sng" dirty="0"/>
              <a:t>How it works:</a:t>
            </a:r>
          </a:p>
          <a:p>
            <a:r>
              <a:rPr lang="en-US" dirty="0"/>
              <a:t>All residents automatically enrolled</a:t>
            </a:r>
          </a:p>
          <a:p>
            <a:r>
              <a:rPr lang="en-US" dirty="0"/>
              <a:t>No co-pays, premiums, deductibles or other out of pocket costs</a:t>
            </a:r>
          </a:p>
          <a:p>
            <a:endParaRPr lang="en-US" dirty="0"/>
          </a:p>
        </p:txBody>
      </p:sp>
    </p:spTree>
    <p:extLst>
      <p:ext uri="{BB962C8B-B14F-4D97-AF65-F5344CB8AC3E}">
        <p14:creationId xmlns:p14="http://schemas.microsoft.com/office/powerpoint/2010/main" val="661164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“Improved and Expanded Medicare for All”</a:t>
            </a:r>
          </a:p>
          <a:p>
            <a:r>
              <a:rPr lang="en-US" dirty="0"/>
              <a:t>All residents automatically enrolled</a:t>
            </a:r>
          </a:p>
          <a:p>
            <a:r>
              <a:rPr lang="en-US" dirty="0"/>
              <a:t>No co-pays, premiums, deductibles or other out of pocket costs</a:t>
            </a:r>
          </a:p>
          <a:p>
            <a:r>
              <a:rPr lang="en-US" dirty="0"/>
              <a:t>Coverage = Medicare + vision, dental and long-term care</a:t>
            </a:r>
          </a:p>
          <a:p>
            <a:endParaRPr lang="en-US" dirty="0"/>
          </a:p>
          <a:p>
            <a:endParaRPr lang="en-US" dirty="0"/>
          </a:p>
        </p:txBody>
      </p:sp>
    </p:spTree>
    <p:extLst>
      <p:ext uri="{BB962C8B-B14F-4D97-AF65-F5344CB8AC3E}">
        <p14:creationId xmlns:p14="http://schemas.microsoft.com/office/powerpoint/2010/main" val="842923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99661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“Improved and Expanded Medicare for All”</a:t>
            </a:r>
          </a:p>
          <a:p>
            <a:r>
              <a:rPr lang="en-US" dirty="0"/>
              <a:t>All residents automatically enrolled</a:t>
            </a:r>
          </a:p>
          <a:p>
            <a:r>
              <a:rPr lang="en-US" dirty="0"/>
              <a:t>No co-pays, premiums, deductibles or other out of pocket costs</a:t>
            </a:r>
          </a:p>
          <a:p>
            <a:r>
              <a:rPr lang="en-US" dirty="0"/>
              <a:t>Coverage = Medicare + vision, dental and long-term care</a:t>
            </a:r>
          </a:p>
          <a:p>
            <a:endParaRPr lang="en-US" dirty="0"/>
          </a:p>
          <a:p>
            <a:endParaRPr lang="en-US" dirty="0"/>
          </a:p>
        </p:txBody>
      </p:sp>
    </p:spTree>
    <p:extLst>
      <p:ext uri="{BB962C8B-B14F-4D97-AF65-F5344CB8AC3E}">
        <p14:creationId xmlns:p14="http://schemas.microsoft.com/office/powerpoint/2010/main" val="1137695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“Improved and Expanded Medicare for All”</a:t>
            </a:r>
          </a:p>
          <a:p>
            <a:r>
              <a:rPr lang="en-US" dirty="0"/>
              <a:t>All residents automatically enrolled</a:t>
            </a:r>
          </a:p>
          <a:p>
            <a:r>
              <a:rPr lang="en-US" dirty="0"/>
              <a:t>No co-pays, premiums, deductibles or other out of pocket costs</a:t>
            </a:r>
          </a:p>
          <a:p>
            <a:r>
              <a:rPr lang="en-US" dirty="0"/>
              <a:t>Coverage = Medicare + vision, dental, and hearing</a:t>
            </a:r>
          </a:p>
          <a:p>
            <a:r>
              <a:rPr lang="en-US" dirty="0"/>
              <a:t>Long term elder and disability care</a:t>
            </a:r>
          </a:p>
          <a:p>
            <a:r>
              <a:rPr lang="en-US" dirty="0"/>
              <a:t>Transportation</a:t>
            </a:r>
          </a:p>
          <a:p>
            <a:endParaRPr lang="en-US" dirty="0"/>
          </a:p>
          <a:p>
            <a:endParaRPr lang="en-US" dirty="0"/>
          </a:p>
          <a:p>
            <a:endParaRPr lang="en-US" dirty="0"/>
          </a:p>
        </p:txBody>
      </p:sp>
    </p:spTree>
    <p:extLst>
      <p:ext uri="{BB962C8B-B14F-4D97-AF65-F5344CB8AC3E}">
        <p14:creationId xmlns:p14="http://schemas.microsoft.com/office/powerpoint/2010/main" val="556203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“Improved and Expanded Medicare for All”</a:t>
            </a:r>
          </a:p>
          <a:p>
            <a:r>
              <a:rPr lang="en-US" dirty="0"/>
              <a:t>Cost controls: </a:t>
            </a:r>
          </a:p>
          <a:p>
            <a:pPr lvl="1"/>
            <a:r>
              <a:rPr lang="en-US" dirty="0"/>
              <a:t>Reimbursement at Medicare </a:t>
            </a:r>
            <a:r>
              <a:rPr lang="en-US"/>
              <a:t>rates </a:t>
            </a:r>
          </a:p>
          <a:p>
            <a:pPr lvl="1"/>
            <a:r>
              <a:rPr lang="en-US"/>
              <a:t>Global </a:t>
            </a:r>
            <a:r>
              <a:rPr lang="en-US" dirty="0"/>
              <a:t>budgeting (</a:t>
            </a:r>
            <a:r>
              <a:rPr lang="en-US" dirty="0" err="1"/>
              <a:t>Jayapal</a:t>
            </a:r>
            <a:r>
              <a:rPr lang="en-US" dirty="0"/>
              <a:t> bill)</a:t>
            </a:r>
          </a:p>
          <a:p>
            <a:pPr lvl="1"/>
            <a:r>
              <a:rPr lang="en-US" dirty="0"/>
              <a:t>Negotiating with pharmaceutical companies</a:t>
            </a:r>
          </a:p>
          <a:p>
            <a:endParaRPr lang="en-US" dirty="0"/>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364614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“Improved and Expanded Medicare for All”</a:t>
            </a:r>
          </a:p>
          <a:p>
            <a:r>
              <a:rPr lang="en-US" dirty="0"/>
              <a:t>Role of Private Health Insurance:</a:t>
            </a:r>
          </a:p>
          <a:p>
            <a:pPr lvl="1"/>
            <a:r>
              <a:rPr lang="en-US" dirty="0"/>
              <a:t>No duplication of service</a:t>
            </a:r>
          </a:p>
          <a:p>
            <a:pPr lvl="1"/>
            <a:r>
              <a:rPr lang="en-US" dirty="0"/>
              <a:t>Private health companies can offer supplemental plans</a:t>
            </a:r>
          </a:p>
          <a:p>
            <a:pPr lvl="1"/>
            <a:r>
              <a:rPr lang="en-US" dirty="0"/>
              <a:t>Transition:  2 years (</a:t>
            </a:r>
            <a:r>
              <a:rPr lang="en-US" dirty="0" err="1"/>
              <a:t>Jayapal</a:t>
            </a:r>
            <a:r>
              <a:rPr lang="en-US" dirty="0"/>
              <a:t>); 4 years (Sanders) </a:t>
            </a:r>
          </a:p>
          <a:p>
            <a:pPr lvl="1"/>
            <a:r>
              <a:rPr lang="en-US" dirty="0"/>
              <a:t>2/5 years of salary replacement for displaced workers</a:t>
            </a:r>
          </a:p>
          <a:p>
            <a:pPr lvl="1"/>
            <a:endParaRPr lang="en-US" dirty="0"/>
          </a:p>
          <a:p>
            <a:endParaRPr lang="en-US" dirty="0"/>
          </a:p>
          <a:p>
            <a:endParaRPr lang="en-US" dirty="0"/>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2580494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0127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dirty="0"/>
              <a:t>Right now, US spends ~$3 trillion on healthcare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73068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dirty="0"/>
              <a:t>Right now, US spends ~$3 trillion on healthcare</a:t>
            </a:r>
          </a:p>
          <a:p>
            <a:pPr lvl="1"/>
            <a:r>
              <a:rPr lang="en-US" dirty="0"/>
              <a:t>60% of that is </a:t>
            </a:r>
            <a:r>
              <a:rPr lang="en-US" i="1" u="sng" dirty="0"/>
              <a:t>already single payer  </a:t>
            </a:r>
            <a:r>
              <a:rPr lang="en-US" u="sng" dirty="0"/>
              <a:t>($1.88 trillion/</a:t>
            </a:r>
            <a:r>
              <a:rPr lang="en-US" u="sng" dirty="0" err="1"/>
              <a:t>yr</a:t>
            </a:r>
            <a:r>
              <a:rPr lang="en-US" u="sng" dirty="0"/>
              <a:t>)</a:t>
            </a:r>
            <a:r>
              <a:rPr lang="en-US" sz="1400" u="sng" dirty="0"/>
              <a:t> </a:t>
            </a:r>
            <a:r>
              <a:rPr lang="en-US" sz="1400" b="1" u="sng" dirty="0"/>
              <a:t>(</a:t>
            </a:r>
            <a:r>
              <a:rPr lang="en-US" sz="1400" b="1" u="sng" dirty="0">
                <a:hlinkClick r:id="rId3"/>
              </a:rPr>
              <a:t>Source: American Journal of Managed Care</a:t>
            </a:r>
            <a:r>
              <a:rPr lang="en-US" sz="1400" b="1" u="sng" dirty="0"/>
              <a:t> )</a:t>
            </a:r>
          </a:p>
          <a:p>
            <a:pPr lvl="1"/>
            <a:r>
              <a:rPr lang="en-US" b="1" u="sng" dirty="0"/>
              <a:t>Where to find the other $1.12 trillion/</a:t>
            </a:r>
            <a:r>
              <a:rPr lang="en-US" b="1" u="sng" dirty="0" err="1"/>
              <a:t>yr</a:t>
            </a:r>
            <a:r>
              <a:rPr lang="en-US" b="1" u="sng" dirty="0"/>
              <a:t>? (or $11.2 trillion over 10 years)??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27622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dirty="0"/>
              <a:t>Right now, US spends ~$3 trillion on healthcare</a:t>
            </a:r>
          </a:p>
          <a:p>
            <a:pPr lvl="1"/>
            <a:r>
              <a:rPr lang="en-US" dirty="0"/>
              <a:t>60% of that is </a:t>
            </a:r>
            <a:r>
              <a:rPr lang="en-US" i="1" u="sng" dirty="0"/>
              <a:t>already single payer  </a:t>
            </a:r>
            <a:r>
              <a:rPr lang="en-US" u="sng" dirty="0"/>
              <a:t>($1.88 trillion/</a:t>
            </a:r>
            <a:r>
              <a:rPr lang="en-US" u="sng" dirty="0" err="1"/>
              <a:t>yr</a:t>
            </a:r>
            <a:r>
              <a:rPr lang="en-US" u="sng" dirty="0"/>
              <a:t>)</a:t>
            </a:r>
            <a:r>
              <a:rPr lang="en-US" sz="1400" u="sng" dirty="0"/>
              <a:t> </a:t>
            </a:r>
            <a:r>
              <a:rPr lang="en-US" sz="1400" b="1" u="sng" dirty="0"/>
              <a:t>(</a:t>
            </a:r>
            <a:r>
              <a:rPr lang="en-US" sz="1400" b="1" u="sng" dirty="0">
                <a:hlinkClick r:id="rId3"/>
              </a:rPr>
              <a:t>Source: American Journal of Managed Care</a:t>
            </a:r>
            <a:r>
              <a:rPr lang="en-US" sz="1400" b="1" u="sng" dirty="0"/>
              <a:t> )</a:t>
            </a:r>
          </a:p>
          <a:p>
            <a:pPr lvl="1"/>
            <a:r>
              <a:rPr lang="en-US" b="1" u="sng" dirty="0"/>
              <a:t>Where to find the other $1.12 trillion/</a:t>
            </a:r>
            <a:r>
              <a:rPr lang="en-US" b="1" u="sng" dirty="0" err="1"/>
              <a:t>yr</a:t>
            </a:r>
            <a:r>
              <a:rPr lang="en-US" b="1" u="sng" dirty="0"/>
              <a:t>?</a:t>
            </a:r>
          </a:p>
          <a:p>
            <a:pPr lvl="1"/>
            <a:r>
              <a:rPr lang="en-US" b="1" i="1" u="sng" dirty="0"/>
              <a:t>That $1.12 trillion/</a:t>
            </a:r>
            <a:r>
              <a:rPr lang="en-US" b="1" i="1" u="sng" dirty="0" err="1"/>
              <a:t>yr</a:t>
            </a:r>
            <a:r>
              <a:rPr lang="en-US" b="1" i="1" u="sng" dirty="0"/>
              <a:t> is NOT NEW SPENDING: we are ALREADY SPENDING IT</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5199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E708-FC9A-4A4B-A7A7-EABB56AA05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23AF6A-5606-684E-929D-1A346691CDDB}"/>
              </a:ext>
            </a:extLst>
          </p:cNvPr>
          <p:cNvSpPr>
            <a:spLocks noGrp="1"/>
          </p:cNvSpPr>
          <p:nvPr>
            <p:ph idx="1"/>
          </p:nvPr>
        </p:nvSpPr>
        <p:spPr>
          <a:xfrm>
            <a:off x="621631" y="-135522"/>
            <a:ext cx="10515600" cy="4351338"/>
          </a:xfrm>
        </p:spPr>
        <p:txBody>
          <a:bodyPr>
            <a:noAutofit/>
          </a:bodyPr>
          <a:lstStyle/>
          <a:p>
            <a:pPr marL="0" indent="0" algn="ctr">
              <a:buNone/>
            </a:pPr>
            <a:r>
              <a:rPr lang="en-US" sz="7000" dirty="0">
                <a:solidFill>
                  <a:srgbClr val="FF0000"/>
                </a:solidFill>
              </a:rPr>
              <a:t>WE ARE ALREADY SPENDING THIS MONEY.  IT IS </a:t>
            </a:r>
            <a:r>
              <a:rPr lang="en-US" sz="7000" u="sng" dirty="0">
                <a:solidFill>
                  <a:srgbClr val="FF0000"/>
                </a:solidFill>
              </a:rPr>
              <a:t>NOT</a:t>
            </a:r>
            <a:r>
              <a:rPr lang="en-US" sz="7000" dirty="0">
                <a:solidFill>
                  <a:srgbClr val="FF0000"/>
                </a:solidFill>
              </a:rPr>
              <a:t> NEW SPENDING. </a:t>
            </a:r>
            <a:r>
              <a:rPr lang="en-US" sz="7000" b="1" dirty="0">
                <a:solidFill>
                  <a:srgbClr val="FF0000"/>
                </a:solidFill>
              </a:rPr>
              <a:t>WE ARE JUST RE-ROUTING IT</a:t>
            </a:r>
            <a:r>
              <a:rPr lang="en-US" sz="7000" dirty="0">
                <a:solidFill>
                  <a:srgbClr val="FF0000"/>
                </a:solidFill>
              </a:rPr>
              <a:t>:  </a:t>
            </a:r>
          </a:p>
          <a:p>
            <a:pPr marL="0" indent="0" algn="ctr">
              <a:buNone/>
            </a:pPr>
            <a:r>
              <a:rPr lang="en-US" sz="4500" dirty="0">
                <a:solidFill>
                  <a:srgbClr val="FF0000"/>
                </a:solidFill>
              </a:rPr>
              <a:t>INSTEAD OF PAYING IT IN PREMIUMS AND DEDUCTIBLES TO OUR PRIVATE HEALTH INSURANCE COMPANIES, WITH SINGLE PAYER WE WILL BE PAYING IT IN TAXES TO THE GOVERNMENT</a:t>
            </a:r>
          </a:p>
        </p:txBody>
      </p:sp>
    </p:spTree>
    <p:extLst>
      <p:ext uri="{BB962C8B-B14F-4D97-AF65-F5344CB8AC3E}">
        <p14:creationId xmlns:p14="http://schemas.microsoft.com/office/powerpoint/2010/main" val="1512356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dirty="0"/>
              <a:t>Right now, US spends ~$3 trillion on healthcare</a:t>
            </a:r>
          </a:p>
          <a:p>
            <a:pPr lvl="1"/>
            <a:r>
              <a:rPr lang="en-US" dirty="0"/>
              <a:t>60% of that is </a:t>
            </a:r>
            <a:r>
              <a:rPr lang="en-US" i="1" u="sng" dirty="0"/>
              <a:t>already single payer  </a:t>
            </a:r>
            <a:r>
              <a:rPr lang="en-US" u="sng" dirty="0"/>
              <a:t>($1.88 trillion/</a:t>
            </a:r>
            <a:r>
              <a:rPr lang="en-US" u="sng" dirty="0" err="1"/>
              <a:t>yr</a:t>
            </a:r>
            <a:r>
              <a:rPr lang="en-US" u="sng" dirty="0"/>
              <a:t>) </a:t>
            </a:r>
            <a:r>
              <a:rPr lang="en-US" sz="1400" b="1" u="sng" dirty="0"/>
              <a:t>(</a:t>
            </a:r>
            <a:r>
              <a:rPr lang="en-US" sz="1400" b="1" u="sng" dirty="0">
                <a:hlinkClick r:id="rId3"/>
              </a:rPr>
              <a:t>Source: American Journal of Managed Care</a:t>
            </a:r>
            <a:r>
              <a:rPr lang="en-US" sz="1400" b="1" u="sng" dirty="0"/>
              <a:t> )</a:t>
            </a:r>
          </a:p>
          <a:p>
            <a:pPr lvl="1"/>
            <a:r>
              <a:rPr lang="en-US" b="1" u="sng" dirty="0"/>
              <a:t>Where to find the other $1.12 trillion/</a:t>
            </a:r>
            <a:r>
              <a:rPr lang="en-US" b="1" u="sng" dirty="0" err="1"/>
              <a:t>yr</a:t>
            </a:r>
            <a:r>
              <a:rPr lang="en-US" b="1" u="sng" dirty="0"/>
              <a:t>?</a:t>
            </a:r>
          </a:p>
          <a:p>
            <a:r>
              <a:rPr lang="en-US" dirty="0"/>
              <a:t>~$500 billion through efficiency savings and cost reduction </a:t>
            </a:r>
            <a:r>
              <a:rPr lang="en-US" sz="1400" b="1" dirty="0"/>
              <a:t>(</a:t>
            </a:r>
            <a:r>
              <a:rPr lang="en-US" sz="1400" b="1" dirty="0">
                <a:hlinkClick r:id="rId4"/>
              </a:rPr>
              <a:t>Source: PERI </a:t>
            </a:r>
            <a:r>
              <a:rPr lang="en-US" sz="1400" b="1" dirty="0" err="1">
                <a:hlinkClick r:id="rId4"/>
              </a:rPr>
              <a:t>Umass</a:t>
            </a:r>
            <a:r>
              <a:rPr lang="en-US" sz="1400" b="1" dirty="0">
                <a:hlinkClick r:id="rId4"/>
              </a:rPr>
              <a:t>-Amherst</a:t>
            </a:r>
            <a:r>
              <a:rPr lang="en-US" sz="1400" b="1" dirty="0"/>
              <a:t>)</a:t>
            </a:r>
          </a:p>
          <a:p>
            <a:r>
              <a:rPr lang="en-US" dirty="0"/>
              <a:t>4.5% household premium above $29k in income </a:t>
            </a:r>
            <a:r>
              <a:rPr lang="en-US" sz="1400" dirty="0"/>
              <a:t>(</a:t>
            </a:r>
            <a:r>
              <a:rPr lang="en-US" sz="1400" dirty="0">
                <a:hlinkClick r:id="rId5"/>
              </a:rPr>
              <a:t>Source: Bernie Sanders</a:t>
            </a:r>
            <a:r>
              <a:rPr lang="en-US" sz="1400" dirty="0"/>
              <a:t>)</a:t>
            </a:r>
          </a:p>
          <a:p>
            <a:pPr lvl="1"/>
            <a:r>
              <a:rPr lang="en-US" dirty="0"/>
              <a:t>Amount raised over 10 years: </a:t>
            </a:r>
            <a:r>
              <a:rPr lang="en-US" b="1" u="sng" dirty="0"/>
              <a:t>$3.5 trillion</a:t>
            </a:r>
          </a:p>
          <a:p>
            <a:pPr lvl="1"/>
            <a:r>
              <a:rPr lang="en-US" dirty="0"/>
              <a:t>Will save average family ~$4000 / year in out of pocket costs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01602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495300" y="-286385"/>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0" y="531776"/>
            <a:ext cx="12192000" cy="6326224"/>
          </a:xfrm>
        </p:spPr>
        <p:txBody>
          <a:bodyPr/>
          <a:lstStyle/>
          <a:p>
            <a:r>
              <a:rPr lang="en-US" dirty="0"/>
              <a:t>The US spends far more than other industrialized countries on healthcare</a:t>
            </a:r>
          </a:p>
          <a:p>
            <a:endParaRPr lang="en-US" dirty="0"/>
          </a:p>
        </p:txBody>
      </p:sp>
      <p:pic>
        <p:nvPicPr>
          <p:cNvPr id="5" name="Picture 4">
            <a:extLst>
              <a:ext uri="{FF2B5EF4-FFF2-40B4-BE49-F238E27FC236}">
                <a16:creationId xmlns:a16="http://schemas.microsoft.com/office/drawing/2014/main" id="{68758C48-05D9-D044-BECF-A770E4FB3C01}"/>
              </a:ext>
            </a:extLst>
          </p:cNvPr>
          <p:cNvPicPr>
            <a:picLocks noChangeAspect="1"/>
          </p:cNvPicPr>
          <p:nvPr/>
        </p:nvPicPr>
        <p:blipFill>
          <a:blip r:embed="rId2"/>
          <a:stretch>
            <a:fillRect/>
          </a:stretch>
        </p:blipFill>
        <p:spPr>
          <a:xfrm>
            <a:off x="1821180" y="1108887"/>
            <a:ext cx="8549640" cy="5679403"/>
          </a:xfrm>
          <a:prstGeom prst="rect">
            <a:avLst/>
          </a:prstGeom>
        </p:spPr>
      </p:pic>
    </p:spTree>
    <p:extLst>
      <p:ext uri="{BB962C8B-B14F-4D97-AF65-F5344CB8AC3E}">
        <p14:creationId xmlns:p14="http://schemas.microsoft.com/office/powerpoint/2010/main" val="3931560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b="1" u="sng" dirty="0"/>
              <a:t>~$500 billion </a:t>
            </a:r>
            <a:r>
              <a:rPr lang="en-US" dirty="0"/>
              <a:t>through efficiency savings and cost reduction </a:t>
            </a:r>
            <a:r>
              <a:rPr lang="en-US" sz="1400" b="1" dirty="0"/>
              <a:t>(</a:t>
            </a:r>
            <a:r>
              <a:rPr lang="en-US" sz="1400" b="1" dirty="0">
                <a:hlinkClick r:id="rId3"/>
              </a:rPr>
              <a:t>Source: PERI Umass-Amherst</a:t>
            </a:r>
            <a:r>
              <a:rPr lang="en-US" sz="1400" b="1" dirty="0"/>
              <a:t>)</a:t>
            </a:r>
          </a:p>
          <a:p>
            <a:r>
              <a:rPr lang="en-US" dirty="0"/>
              <a:t>4.5% household premium above $29k in income </a:t>
            </a:r>
            <a:r>
              <a:rPr lang="en-US" sz="1400" dirty="0"/>
              <a:t>(</a:t>
            </a:r>
            <a:r>
              <a:rPr lang="en-US" sz="1400" dirty="0">
                <a:hlinkClick r:id="rId4"/>
              </a:rPr>
              <a:t>Source: Bernie Sanders</a:t>
            </a:r>
            <a:r>
              <a:rPr lang="en-US" sz="1400" dirty="0"/>
              <a:t>)</a:t>
            </a:r>
          </a:p>
          <a:p>
            <a:pPr lvl="1"/>
            <a:r>
              <a:rPr lang="en-US" dirty="0"/>
              <a:t>Amount raised over 10 years: </a:t>
            </a:r>
            <a:r>
              <a:rPr lang="en-US" b="1" u="sng" dirty="0"/>
              <a:t>$3.5 trillion</a:t>
            </a:r>
          </a:p>
          <a:p>
            <a:pPr lvl="1"/>
            <a:r>
              <a:rPr lang="en-US" dirty="0"/>
              <a:t>Will save average family ~$4000 / year in out of pocket costs</a:t>
            </a:r>
          </a:p>
          <a:p>
            <a:r>
              <a:rPr lang="en-US" dirty="0"/>
              <a:t> 7.5 % income tax on employers after 1</a:t>
            </a:r>
            <a:r>
              <a:rPr lang="en-US" baseline="30000" dirty="0"/>
              <a:t>st</a:t>
            </a:r>
            <a:r>
              <a:rPr lang="en-US" dirty="0"/>
              <a:t> $2 million in earnings</a:t>
            </a:r>
          </a:p>
          <a:p>
            <a:pPr lvl="1"/>
            <a:r>
              <a:rPr lang="en-US" dirty="0"/>
              <a:t>Amount raised over 10 years: </a:t>
            </a:r>
            <a:r>
              <a:rPr lang="en-US" b="1" u="sng" dirty="0"/>
              <a:t>$3.9 trillion</a:t>
            </a:r>
          </a:p>
          <a:p>
            <a:pPr lvl="1"/>
            <a:r>
              <a:rPr lang="en-US" dirty="0"/>
              <a:t>Will save employers $9000 per employee/</a:t>
            </a:r>
            <a:r>
              <a:rPr lang="en-US" dirty="0" err="1"/>
              <a:t>yr</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57504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dirty="0"/>
              <a:t>4.5% household premium above $29k in income </a:t>
            </a:r>
            <a:r>
              <a:rPr lang="en-US" sz="1400" dirty="0"/>
              <a:t>(</a:t>
            </a:r>
            <a:r>
              <a:rPr lang="en-US" sz="1400" dirty="0">
                <a:hlinkClick r:id="rId3"/>
              </a:rPr>
              <a:t>Source: Bernie Sanders</a:t>
            </a:r>
            <a:r>
              <a:rPr lang="en-US" sz="1400" dirty="0"/>
              <a:t>)</a:t>
            </a:r>
          </a:p>
          <a:p>
            <a:pPr lvl="1"/>
            <a:r>
              <a:rPr lang="en-US" dirty="0"/>
              <a:t>Amount raised over 10 years</a:t>
            </a:r>
            <a:r>
              <a:rPr lang="en-US" b="1" u="sng" dirty="0"/>
              <a:t>: $3.5 trillion</a:t>
            </a:r>
          </a:p>
          <a:p>
            <a:pPr lvl="1"/>
            <a:r>
              <a:rPr lang="en-US" dirty="0"/>
              <a:t>Will save average family ~$4000 / year in out of pocket costs</a:t>
            </a:r>
          </a:p>
          <a:p>
            <a:r>
              <a:rPr lang="en-US" dirty="0"/>
              <a:t> 7.5 % income tax on employers after 1</a:t>
            </a:r>
            <a:r>
              <a:rPr lang="en-US" baseline="30000" dirty="0"/>
              <a:t>st</a:t>
            </a:r>
            <a:r>
              <a:rPr lang="en-US" dirty="0"/>
              <a:t> $2 million in earnings</a:t>
            </a:r>
          </a:p>
          <a:p>
            <a:pPr lvl="1"/>
            <a:r>
              <a:rPr lang="en-US" dirty="0"/>
              <a:t>Amount raised over 10 years: </a:t>
            </a:r>
            <a:r>
              <a:rPr lang="en-US" b="1" u="sng" dirty="0"/>
              <a:t>$3.9 trillion</a:t>
            </a:r>
          </a:p>
          <a:p>
            <a:pPr lvl="1"/>
            <a:r>
              <a:rPr lang="en-US" dirty="0"/>
              <a:t>Will save employers $9000 per employee/</a:t>
            </a:r>
            <a:r>
              <a:rPr lang="en-US" dirty="0" err="1"/>
              <a:t>yr</a:t>
            </a:r>
            <a:endParaRPr lang="en-US" dirty="0"/>
          </a:p>
          <a:p>
            <a:r>
              <a:rPr lang="en-US" dirty="0"/>
              <a:t>Other options: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61786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dirty="0"/>
              <a:t>4.5% household premium above $29k in income </a:t>
            </a:r>
            <a:r>
              <a:rPr lang="en-US" sz="1400" dirty="0"/>
              <a:t>(</a:t>
            </a:r>
            <a:r>
              <a:rPr lang="en-US" sz="1400" dirty="0">
                <a:hlinkClick r:id="rId3"/>
              </a:rPr>
              <a:t>Source: Bernie Sanders</a:t>
            </a:r>
            <a:r>
              <a:rPr lang="en-US" sz="1400" dirty="0"/>
              <a:t>)</a:t>
            </a:r>
          </a:p>
          <a:p>
            <a:pPr lvl="1"/>
            <a:r>
              <a:rPr lang="en-US" dirty="0"/>
              <a:t>Amount raised over 10 years</a:t>
            </a:r>
            <a:r>
              <a:rPr lang="en-US" b="1" u="sng" dirty="0"/>
              <a:t>: $3.5 trillion</a:t>
            </a:r>
          </a:p>
          <a:p>
            <a:pPr lvl="1"/>
            <a:r>
              <a:rPr lang="en-US" dirty="0"/>
              <a:t>Will save average family ~$4000 / year in out of pocket costs</a:t>
            </a:r>
          </a:p>
          <a:p>
            <a:r>
              <a:rPr lang="en-US" dirty="0"/>
              <a:t> 7.5 % income tax on employers after 1</a:t>
            </a:r>
            <a:r>
              <a:rPr lang="en-US" baseline="30000" dirty="0"/>
              <a:t>st</a:t>
            </a:r>
            <a:r>
              <a:rPr lang="en-US" dirty="0"/>
              <a:t> $2 million in earnings</a:t>
            </a:r>
          </a:p>
          <a:p>
            <a:pPr lvl="1"/>
            <a:r>
              <a:rPr lang="en-US" dirty="0"/>
              <a:t>Amount raised over 10 years: </a:t>
            </a:r>
            <a:r>
              <a:rPr lang="en-US" b="1" u="sng" dirty="0"/>
              <a:t>$3.9 trillion</a:t>
            </a:r>
          </a:p>
          <a:p>
            <a:pPr lvl="1"/>
            <a:r>
              <a:rPr lang="en-US" dirty="0"/>
              <a:t>Will save employers $9000 per employee/</a:t>
            </a:r>
            <a:r>
              <a:rPr lang="en-US" dirty="0" err="1"/>
              <a:t>yr</a:t>
            </a:r>
            <a:endParaRPr lang="en-US" dirty="0"/>
          </a:p>
          <a:p>
            <a:r>
              <a:rPr lang="en-US" dirty="0"/>
              <a:t>Other options: </a:t>
            </a:r>
          </a:p>
          <a:p>
            <a:pPr lvl="1"/>
            <a:r>
              <a:rPr lang="en-US" dirty="0"/>
              <a:t>Closing tax loopholes, like the employer health insurance tax break</a:t>
            </a:r>
          </a:p>
          <a:p>
            <a:pPr lvl="1"/>
            <a:r>
              <a:rPr lang="en-US" dirty="0"/>
              <a:t>Amount raised over 10 years: </a:t>
            </a:r>
            <a:r>
              <a:rPr lang="en-US" b="1" u="sng" dirty="0"/>
              <a:t>$4.2 trillion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22071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dirty="0"/>
              <a:t>Other options: </a:t>
            </a:r>
          </a:p>
          <a:p>
            <a:pPr lvl="1"/>
            <a:r>
              <a:rPr lang="en-US" dirty="0"/>
              <a:t>Closing tax loopholes, like the employer health insurance tax break</a:t>
            </a:r>
          </a:p>
          <a:p>
            <a:pPr lvl="2"/>
            <a:r>
              <a:rPr lang="en-US" dirty="0"/>
              <a:t>Amount raised over 10 years: </a:t>
            </a:r>
            <a:r>
              <a:rPr lang="en-US" b="1" u="sng" dirty="0"/>
              <a:t>$4.2 trillion</a:t>
            </a:r>
          </a:p>
          <a:p>
            <a:pPr lvl="1"/>
            <a:r>
              <a:rPr lang="en-US" dirty="0"/>
              <a:t>Raising top marginal tax rates to 52% over $10 million</a:t>
            </a:r>
          </a:p>
          <a:p>
            <a:pPr lvl="2"/>
            <a:r>
              <a:rPr lang="en-US" dirty="0"/>
              <a:t>Amount raised over 10 years: </a:t>
            </a:r>
            <a:r>
              <a:rPr lang="en-US" b="1" u="sng" dirty="0"/>
              <a:t>$1.8 trillion</a:t>
            </a:r>
          </a:p>
          <a:p>
            <a:pPr lvl="1"/>
            <a:r>
              <a:rPr lang="en-US" dirty="0"/>
              <a:t>1% wealth tax on wealth over $21 million</a:t>
            </a:r>
          </a:p>
          <a:p>
            <a:pPr lvl="2"/>
            <a:r>
              <a:rPr lang="en-US" dirty="0"/>
              <a:t>Amount raised over 10 years: </a:t>
            </a:r>
            <a:r>
              <a:rPr lang="en-US" b="1" u="sng" dirty="0"/>
              <a:t>$1.3 trillion </a:t>
            </a:r>
            <a:endParaRPr lang="en-US" u="sng" dirty="0"/>
          </a:p>
          <a:p>
            <a:endParaRPr lang="en-US" b="1"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59039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b="1" u="sng" dirty="0"/>
              <a:t>$0.5T + $3.5T + $3.9T + $4.2T = $12.1 T </a:t>
            </a:r>
            <a:r>
              <a:rPr lang="en-US" b="1" dirty="0"/>
              <a:t>(i.e., more than enough)</a:t>
            </a:r>
          </a:p>
          <a:p>
            <a:endParaRPr lang="en-US" b="1" u="sng" dirty="0"/>
          </a:p>
          <a:p>
            <a:endParaRPr lang="en-US" b="1"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16240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dirty="0"/>
              <a:t> “We can’t afford single payer Medicare for All!”</a:t>
            </a:r>
          </a:p>
          <a:p>
            <a:pPr marL="0" indent="0">
              <a:buNone/>
            </a:pPr>
            <a:endParaRPr lang="en-US" b="1" u="sng" dirty="0"/>
          </a:p>
          <a:p>
            <a:pPr marL="0" indent="0">
              <a:buNone/>
            </a:pPr>
            <a:endParaRPr lang="en-US" b="1" dirty="0"/>
          </a:p>
          <a:p>
            <a:endParaRPr lang="en-US" b="1" u="sng" dirty="0"/>
          </a:p>
          <a:p>
            <a:endParaRPr lang="en-US" b="1"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74414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dirty="0"/>
              <a:t> </a:t>
            </a:r>
            <a:r>
              <a:rPr lang="en-US" strike="sngStrike" dirty="0"/>
              <a:t>“We can’t afford single payer Medicare for All!”</a:t>
            </a:r>
          </a:p>
          <a:p>
            <a:r>
              <a:rPr lang="en-US" dirty="0"/>
              <a:t>Actually: We can’t afford </a:t>
            </a:r>
            <a:r>
              <a:rPr lang="en-US" i="1" dirty="0"/>
              <a:t>NOT </a:t>
            </a:r>
            <a:r>
              <a:rPr lang="en-US" dirty="0"/>
              <a:t>to have single payer Medicare for All:</a:t>
            </a:r>
          </a:p>
          <a:p>
            <a:endParaRPr lang="en-US" dirty="0"/>
          </a:p>
          <a:p>
            <a:pPr marL="0" indent="0">
              <a:buNone/>
            </a:pPr>
            <a:endParaRPr lang="en-US" b="1" u="sng" dirty="0"/>
          </a:p>
          <a:p>
            <a:pPr marL="0" indent="0">
              <a:buNone/>
            </a:pPr>
            <a:endParaRPr lang="en-US" b="1" dirty="0"/>
          </a:p>
          <a:p>
            <a:endParaRPr lang="en-US" b="1" u="sng" dirty="0"/>
          </a:p>
          <a:p>
            <a:endParaRPr lang="en-US" b="1"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69709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FUNDING: “How’re you </a:t>
            </a:r>
            <a:r>
              <a:rPr lang="en-US" dirty="0" err="1"/>
              <a:t>gonna</a:t>
            </a:r>
            <a:r>
              <a:rPr lang="en-US" dirty="0"/>
              <a:t> pay for it?”</a:t>
            </a:r>
          </a:p>
          <a:p>
            <a:r>
              <a:rPr lang="en-US" dirty="0"/>
              <a:t> </a:t>
            </a:r>
            <a:r>
              <a:rPr lang="en-US" strike="sngStrike" dirty="0"/>
              <a:t>“We can’t afford single payer Medicare for All!”</a:t>
            </a:r>
          </a:p>
          <a:p>
            <a:r>
              <a:rPr lang="en-US" dirty="0"/>
              <a:t>Actually: We can’t afford </a:t>
            </a:r>
            <a:r>
              <a:rPr lang="en-US" i="1" dirty="0"/>
              <a:t>NOT </a:t>
            </a:r>
            <a:r>
              <a:rPr lang="en-US" dirty="0"/>
              <a:t>to have single payer Medicare for All:</a:t>
            </a:r>
          </a:p>
          <a:p>
            <a:r>
              <a:rPr lang="en-US" dirty="0"/>
              <a:t>Projected spending per year by 2027 (if nothing changes):  </a:t>
            </a:r>
            <a:r>
              <a:rPr lang="en-US" b="1" dirty="0">
                <a:solidFill>
                  <a:srgbClr val="FF0000"/>
                </a:solidFill>
              </a:rPr>
              <a:t>$6 trillion / year</a:t>
            </a:r>
          </a:p>
          <a:p>
            <a:r>
              <a:rPr lang="en-US" b="1" dirty="0"/>
              <a:t>Medicare for All will save us money personally and as a country</a:t>
            </a:r>
            <a:endParaRPr lang="en-US" dirty="0"/>
          </a:p>
          <a:p>
            <a:endParaRPr lang="en-US" dirty="0"/>
          </a:p>
          <a:p>
            <a:pPr marL="0" indent="0">
              <a:buNone/>
            </a:pPr>
            <a:endParaRPr lang="en-US" b="1" u="sng" dirty="0"/>
          </a:p>
          <a:p>
            <a:pPr marL="0" indent="0">
              <a:buNone/>
            </a:pPr>
            <a:endParaRPr lang="en-US" b="1" dirty="0"/>
          </a:p>
          <a:p>
            <a:endParaRPr lang="en-US" b="1" u="sng" dirty="0"/>
          </a:p>
          <a:p>
            <a:endParaRPr lang="en-US" b="1"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00226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6DAB8-F362-E04E-8C1B-2CE8F3010B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3BE9B8-5355-5B4C-BE88-8381F1848DFC}"/>
              </a:ext>
            </a:extLst>
          </p:cNvPr>
          <p:cNvSpPr>
            <a:spLocks noGrp="1"/>
          </p:cNvSpPr>
          <p:nvPr>
            <p:ph idx="1"/>
          </p:nvPr>
        </p:nvSpPr>
        <p:spPr/>
        <p:txBody>
          <a:bodyPr>
            <a:normAutofit/>
          </a:bodyPr>
          <a:lstStyle/>
          <a:p>
            <a:r>
              <a:rPr lang="en-US" sz="6000" dirty="0">
                <a:solidFill>
                  <a:srgbClr val="FF0000"/>
                </a:solidFill>
              </a:rPr>
              <a:t>SINGLE PAYER MEDICARE FOR ALL WILL </a:t>
            </a:r>
            <a:r>
              <a:rPr lang="en-US" sz="6000" b="1" u="sng" dirty="0">
                <a:solidFill>
                  <a:srgbClr val="FF0000"/>
                </a:solidFill>
              </a:rPr>
              <a:t>SAVE</a:t>
            </a:r>
            <a:r>
              <a:rPr lang="en-US" sz="6000" dirty="0">
                <a:solidFill>
                  <a:srgbClr val="FF0000"/>
                </a:solidFill>
              </a:rPr>
              <a:t> THE US BETWEEN $2 AND $5 TRILLION OVER THE NEXT DECADE</a:t>
            </a:r>
          </a:p>
        </p:txBody>
      </p:sp>
    </p:spTree>
    <p:extLst>
      <p:ext uri="{BB962C8B-B14F-4D97-AF65-F5344CB8AC3E}">
        <p14:creationId xmlns:p14="http://schemas.microsoft.com/office/powerpoint/2010/main" val="4184788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6DAB8-F362-E04E-8C1B-2CE8F3010B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3BE9B8-5355-5B4C-BE88-8381F1848DFC}"/>
              </a:ext>
            </a:extLst>
          </p:cNvPr>
          <p:cNvSpPr>
            <a:spLocks noGrp="1"/>
          </p:cNvSpPr>
          <p:nvPr>
            <p:ph idx="1"/>
          </p:nvPr>
        </p:nvSpPr>
        <p:spPr/>
        <p:txBody>
          <a:bodyPr>
            <a:normAutofit/>
          </a:bodyPr>
          <a:lstStyle/>
          <a:p>
            <a:r>
              <a:rPr lang="en-US" sz="4400" dirty="0">
                <a:solidFill>
                  <a:srgbClr val="FF0000"/>
                </a:solidFill>
              </a:rPr>
              <a:t>SINGLE PAYER MEDICARE FOR ALL WILL </a:t>
            </a:r>
            <a:r>
              <a:rPr lang="en-US" sz="4400" b="1" u="sng" dirty="0">
                <a:solidFill>
                  <a:srgbClr val="FF0000"/>
                </a:solidFill>
              </a:rPr>
              <a:t>SAVE</a:t>
            </a:r>
            <a:r>
              <a:rPr lang="en-US" sz="4400" dirty="0">
                <a:solidFill>
                  <a:srgbClr val="FF0000"/>
                </a:solidFill>
              </a:rPr>
              <a:t> THE US BETWEEN $2 AND $5 TRILLION OVER THE NEXT DECADE </a:t>
            </a:r>
            <a:r>
              <a:rPr lang="en-US" sz="1400" dirty="0">
                <a:solidFill>
                  <a:srgbClr val="FF0000"/>
                </a:solidFill>
              </a:rPr>
              <a:t>(</a:t>
            </a:r>
            <a:r>
              <a:rPr lang="en-US" sz="1400" dirty="0" err="1">
                <a:solidFill>
                  <a:srgbClr val="FF0000"/>
                </a:solidFill>
              </a:rPr>
              <a:t>Source:</a:t>
            </a:r>
            <a:r>
              <a:rPr lang="en-US" sz="1400" dirty="0" err="1">
                <a:solidFill>
                  <a:srgbClr val="FF0000"/>
                </a:solidFill>
                <a:hlinkClick r:id="rId2"/>
              </a:rPr>
              <a:t>Mercatus</a:t>
            </a:r>
            <a:r>
              <a:rPr lang="en-US" sz="1400" dirty="0">
                <a:solidFill>
                  <a:srgbClr val="FF0000"/>
                </a:solidFill>
                <a:hlinkClick r:id="rId2"/>
              </a:rPr>
              <a:t> institute </a:t>
            </a:r>
            <a:r>
              <a:rPr lang="en-US" sz="1400" dirty="0">
                <a:solidFill>
                  <a:srgbClr val="FF0000"/>
                </a:solidFill>
              </a:rPr>
              <a:t>/ </a:t>
            </a:r>
            <a:r>
              <a:rPr lang="en-US" sz="1400" dirty="0">
                <a:solidFill>
                  <a:srgbClr val="FF0000"/>
                </a:solidFill>
                <a:hlinkClick r:id="rId3"/>
              </a:rPr>
              <a:t>PERI U-Mass Amherst</a:t>
            </a:r>
            <a:r>
              <a:rPr lang="en-US" sz="1400" dirty="0">
                <a:solidFill>
                  <a:srgbClr val="FF0000"/>
                </a:solidFill>
              </a:rPr>
              <a:t>)</a:t>
            </a:r>
          </a:p>
          <a:p>
            <a:r>
              <a:rPr lang="en-US" sz="4400" dirty="0">
                <a:solidFill>
                  <a:srgbClr val="FF0000"/>
                </a:solidFill>
              </a:rPr>
              <a:t>WE COULD FIX EVERY ROAD AND BRIDGE OR SEND EVERY AMERICAN TO COLLEGE FOR DECADES WITH THAT MUCH MONEY </a:t>
            </a:r>
            <a:r>
              <a:rPr lang="en-US" sz="1400" dirty="0">
                <a:solidFill>
                  <a:srgbClr val="FF0000"/>
                </a:solidFill>
              </a:rPr>
              <a:t>(Source: </a:t>
            </a:r>
            <a:r>
              <a:rPr lang="en-US" sz="1400" dirty="0">
                <a:solidFill>
                  <a:srgbClr val="FF0000"/>
                </a:solidFill>
                <a:hlinkClick r:id="rId4"/>
              </a:rPr>
              <a:t>American Society of Civil Engineers </a:t>
            </a:r>
            <a:r>
              <a:rPr lang="en-US" sz="1400" dirty="0">
                <a:solidFill>
                  <a:srgbClr val="FF0000"/>
                </a:solidFill>
              </a:rPr>
              <a:t>/</a:t>
            </a:r>
            <a:r>
              <a:rPr lang="en-US" sz="1400" dirty="0">
                <a:solidFill>
                  <a:srgbClr val="FF0000"/>
                </a:solidFill>
                <a:hlinkClick r:id="rId5"/>
              </a:rPr>
              <a:t> Senator Bernie Sanders</a:t>
            </a:r>
            <a:endParaRPr lang="en-US" sz="1400" dirty="0">
              <a:solidFill>
                <a:srgbClr val="FF0000"/>
              </a:solidFill>
            </a:endParaRPr>
          </a:p>
        </p:txBody>
      </p:sp>
    </p:spTree>
    <p:extLst>
      <p:ext uri="{BB962C8B-B14F-4D97-AF65-F5344CB8AC3E}">
        <p14:creationId xmlns:p14="http://schemas.microsoft.com/office/powerpoint/2010/main" val="285087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38F-EB20-2646-9E6B-76E07B18F631}"/>
              </a:ext>
            </a:extLst>
          </p:cNvPr>
          <p:cNvSpPr>
            <a:spLocks noGrp="1"/>
          </p:cNvSpPr>
          <p:nvPr>
            <p:ph type="title"/>
          </p:nvPr>
        </p:nvSpPr>
        <p:spPr>
          <a:xfrm>
            <a:off x="495300" y="-286385"/>
            <a:ext cx="10515600" cy="1325563"/>
          </a:xfrm>
        </p:spPr>
        <p:txBody>
          <a:bodyPr/>
          <a:lstStyle/>
          <a:p>
            <a:pPr algn="ctr"/>
            <a:r>
              <a:rPr lang="en-US" dirty="0"/>
              <a:t>The Problem</a:t>
            </a:r>
          </a:p>
        </p:txBody>
      </p:sp>
      <p:sp>
        <p:nvSpPr>
          <p:cNvPr id="3" name="Content Placeholder 2">
            <a:extLst>
              <a:ext uri="{FF2B5EF4-FFF2-40B4-BE49-F238E27FC236}">
                <a16:creationId xmlns:a16="http://schemas.microsoft.com/office/drawing/2014/main" id="{EE14933C-DF69-4541-8765-173FFB6164BD}"/>
              </a:ext>
            </a:extLst>
          </p:cNvPr>
          <p:cNvSpPr>
            <a:spLocks noGrp="1"/>
          </p:cNvSpPr>
          <p:nvPr>
            <p:ph idx="1"/>
          </p:nvPr>
        </p:nvSpPr>
        <p:spPr>
          <a:xfrm>
            <a:off x="0" y="531776"/>
            <a:ext cx="12192000" cy="6326224"/>
          </a:xfrm>
        </p:spPr>
        <p:txBody>
          <a:bodyPr/>
          <a:lstStyle/>
          <a:p>
            <a:r>
              <a:rPr lang="en-US" dirty="0"/>
              <a:t>The US spends far more than other industrialized countries on healthcare</a:t>
            </a:r>
          </a:p>
          <a:p>
            <a:r>
              <a:rPr lang="en-US" dirty="0"/>
              <a:t>But has far worse outcomes:</a:t>
            </a:r>
          </a:p>
          <a:p>
            <a:endParaRPr lang="en-US" dirty="0"/>
          </a:p>
          <a:p>
            <a:endParaRPr lang="en-US" dirty="0"/>
          </a:p>
        </p:txBody>
      </p:sp>
      <p:pic>
        <p:nvPicPr>
          <p:cNvPr id="6" name="Picture 2">
            <a:extLst>
              <a:ext uri="{FF2B5EF4-FFF2-40B4-BE49-F238E27FC236}">
                <a16:creationId xmlns:a16="http://schemas.microsoft.com/office/drawing/2014/main" id="{569527F6-A7DD-3349-A9C6-6E40CE9F5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701" y="1428750"/>
            <a:ext cx="7772798" cy="5342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8975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How will it get passed?</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16575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How will it get passed?</a:t>
            </a:r>
          </a:p>
          <a:p>
            <a:r>
              <a:rPr lang="en-US" i="1" dirty="0"/>
              <a:t>Democratic House, Senate + Presidency</a:t>
            </a:r>
          </a:p>
          <a:p>
            <a:r>
              <a:rPr lang="en-US" i="1" dirty="0"/>
              <a:t>Ending filibuster / using</a:t>
            </a:r>
            <a:r>
              <a:rPr lang="en-US" dirty="0"/>
              <a:t> </a:t>
            </a:r>
            <a:r>
              <a:rPr lang="en-US" i="1" dirty="0"/>
              <a:t>parliamentary loophole for “reconciliation”</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72993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How will it get passed?</a:t>
            </a:r>
          </a:p>
          <a:p>
            <a:r>
              <a:rPr lang="en-US" dirty="0"/>
              <a:t>2020 Presidential candidates who have cosponsored Sanders bill:</a:t>
            </a:r>
          </a:p>
          <a:p>
            <a:pPr lvl="1"/>
            <a:r>
              <a:rPr lang="en-US" dirty="0"/>
              <a:t>Sanders</a:t>
            </a:r>
          </a:p>
          <a:p>
            <a:pPr lvl="1"/>
            <a:r>
              <a:rPr lang="en-US" dirty="0"/>
              <a:t>Gillibrand (coauthor)</a:t>
            </a:r>
          </a:p>
          <a:p>
            <a:pPr lvl="1"/>
            <a:r>
              <a:rPr lang="en-US" dirty="0"/>
              <a:t>Warren</a:t>
            </a:r>
          </a:p>
          <a:p>
            <a:pPr lvl="1"/>
            <a:r>
              <a:rPr lang="en-US" dirty="0"/>
              <a:t>Harris</a:t>
            </a:r>
          </a:p>
          <a:p>
            <a:pPr lvl="1"/>
            <a:r>
              <a:rPr lang="en-US" dirty="0"/>
              <a:t>Booker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18497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How will it get passed?</a:t>
            </a:r>
          </a:p>
          <a:p>
            <a:r>
              <a:rPr lang="en-US" dirty="0"/>
              <a:t>Polling: Support for Medicare for All as of 2018:</a:t>
            </a:r>
          </a:p>
          <a:p>
            <a:r>
              <a:rPr lang="en-US" dirty="0"/>
              <a:t>Democrats:  85%</a:t>
            </a:r>
          </a:p>
          <a:p>
            <a:r>
              <a:rPr lang="en-US" dirty="0"/>
              <a:t>Independents: 70%</a:t>
            </a:r>
          </a:p>
          <a:p>
            <a:r>
              <a:rPr lang="en-US" dirty="0"/>
              <a:t>Republicans: 52%</a:t>
            </a:r>
          </a:p>
          <a:p>
            <a:r>
              <a:rPr lang="en-US" i="1" dirty="0"/>
              <a:t>AMERICANS TOTAL: 70%</a:t>
            </a:r>
            <a:r>
              <a:rPr lang="en-US" dirty="0"/>
              <a:t>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18251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Pros of passing Single Payer Medicare for All: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177041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Pros of passing Single Payer Medicare for All:</a:t>
            </a:r>
          </a:p>
          <a:p>
            <a:r>
              <a:rPr lang="en-US" dirty="0"/>
              <a:t>Every provider “In-network” – more freedom to choose providers, more competition between providers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671803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Pros of passing Single Payer Medicare for All:</a:t>
            </a:r>
          </a:p>
          <a:p>
            <a:r>
              <a:rPr lang="en-US" dirty="0"/>
              <a:t>Every provider “In-network” – more freedom to choose providers, more competition between providers</a:t>
            </a:r>
          </a:p>
          <a:p>
            <a:r>
              <a:rPr lang="en-US" dirty="0"/>
              <a:t>Unions will no longer have to choose between wages and health benefits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024201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Pros of passing Single Payer Medicare for All:</a:t>
            </a:r>
          </a:p>
          <a:p>
            <a:r>
              <a:rPr lang="en-US" dirty="0"/>
              <a:t>Every provider “In-network” – more freedom to choose providers, more competition between providers</a:t>
            </a:r>
          </a:p>
          <a:p>
            <a:r>
              <a:rPr lang="en-US" dirty="0"/>
              <a:t>Unions will no longer have to choose between wages and health benefits</a:t>
            </a:r>
          </a:p>
          <a:p>
            <a:r>
              <a:rPr lang="en-US" dirty="0"/>
              <a:t>Ending “job lock” = more entrepreneurship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25658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Pros of passing Single Payer Medicare for All:</a:t>
            </a:r>
          </a:p>
          <a:p>
            <a:r>
              <a:rPr lang="en-US" dirty="0"/>
              <a:t>Every provider “In-network” – more freedom to choose providers, more competition between providers</a:t>
            </a:r>
          </a:p>
          <a:p>
            <a:r>
              <a:rPr lang="en-US" dirty="0"/>
              <a:t>Unions will no longer have to choose between wages and health benefits</a:t>
            </a:r>
          </a:p>
          <a:p>
            <a:r>
              <a:rPr lang="en-US" dirty="0"/>
              <a:t>Ending “job lock” = more entrepreneurship</a:t>
            </a:r>
          </a:p>
          <a:p>
            <a:r>
              <a:rPr lang="en-US" dirty="0"/>
              <a:t>Gender justice = easier for women to leave abusive relationships</a:t>
            </a:r>
          </a:p>
          <a:p>
            <a:r>
              <a:rPr lang="en-US" dirty="0"/>
              <a:t>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52428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Pros of passing Single Payer Medicare for All:</a:t>
            </a:r>
          </a:p>
          <a:p>
            <a:r>
              <a:rPr lang="en-US" dirty="0"/>
              <a:t>Auto insurance:  up to 60% reduction in Michigan</a:t>
            </a:r>
          </a:p>
          <a:p>
            <a:r>
              <a:rPr lang="en-US" dirty="0"/>
              <a:t>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6256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1">
            <a:extLst>
              <a:ext uri="{FF2B5EF4-FFF2-40B4-BE49-F238E27FC236}">
                <a16:creationId xmlns:a16="http://schemas.microsoft.com/office/drawing/2014/main" id="{CF03BFD2-225A-174E-9E4E-873686A81E3B}"/>
              </a:ext>
            </a:extLst>
          </p:cNvPr>
          <p:cNvGraphicFramePr>
            <a:graphicFrameLocks noChangeAspect="1"/>
          </p:cNvGraphicFramePr>
          <p:nvPr/>
        </p:nvGraphicFramePr>
        <p:xfrm>
          <a:off x="1772668" y="331236"/>
          <a:ext cx="8793563" cy="5890218"/>
        </p:xfrm>
        <a:graphic>
          <a:graphicData uri="http://schemas.openxmlformats.org/presentationml/2006/ole">
            <mc:AlternateContent xmlns:mc="http://schemas.openxmlformats.org/markup-compatibility/2006">
              <mc:Choice xmlns:v="urn:schemas-microsoft-com:vml" Requires="v">
                <p:oleObj spid="_x0000_s3096" r:id="rId4" imgW="4064000" imgH="3048000" progId="">
                  <p:embed/>
                </p:oleObj>
              </mc:Choice>
              <mc:Fallback>
                <p:oleObj r:id="rId4" imgW="4064000" imgH="3048000" progId="">
                  <p:embed/>
                  <p:pic>
                    <p:nvPicPr>
                      <p:cNvPr id="26626" name="Object 1">
                        <a:extLst>
                          <a:ext uri="{FF2B5EF4-FFF2-40B4-BE49-F238E27FC236}">
                            <a16:creationId xmlns:a16="http://schemas.microsoft.com/office/drawing/2014/main" id="{CF03BFD2-225A-174E-9E4E-873686A81E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2668" y="331236"/>
                        <a:ext cx="8793563" cy="5890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27" name="Text Box 2">
            <a:extLst>
              <a:ext uri="{FF2B5EF4-FFF2-40B4-BE49-F238E27FC236}">
                <a16:creationId xmlns:a16="http://schemas.microsoft.com/office/drawing/2014/main" id="{027A9859-865E-5440-9800-55C6D78C3CC4}"/>
              </a:ext>
            </a:extLst>
          </p:cNvPr>
          <p:cNvSpPr txBox="1">
            <a:spLocks noChangeArrowheads="1"/>
          </p:cNvSpPr>
          <p:nvPr/>
        </p:nvSpPr>
        <p:spPr bwMode="auto">
          <a:xfrm>
            <a:off x="5367285" y="6243057"/>
            <a:ext cx="2335925" cy="393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193" rIns="81646" bIns="40823"/>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endParaRPr lang="en-US" altLang="en-US" sz="1633" dirty="0">
              <a:solidFill>
                <a:srgbClr val="000000"/>
              </a:solidFill>
              <a:ea typeface="Arial Unicode MS" panose="020B0604020202020204" pitchFamily="34" charset="-128"/>
            </a:endParaRPr>
          </a:p>
        </p:txBody>
      </p:sp>
    </p:spTree>
    <p:extLst>
      <p:ext uri="{BB962C8B-B14F-4D97-AF65-F5344CB8AC3E}">
        <p14:creationId xmlns:p14="http://schemas.microsoft.com/office/powerpoint/2010/main" val="32968205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Pros of passing Single Payer Medicare for All:</a:t>
            </a:r>
          </a:p>
          <a:p>
            <a:r>
              <a:rPr lang="en-US" dirty="0"/>
              <a:t>Auto insurance:  up to 60% reduction in Michigan</a:t>
            </a:r>
          </a:p>
          <a:p>
            <a:r>
              <a:rPr lang="en-US" dirty="0"/>
              <a:t>Lower homeowners’ insurance and all forms of general liability insurance; worker’s comp, malpractice insurance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662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Pros of passing Single Payer Medicare for All:</a:t>
            </a:r>
          </a:p>
          <a:p>
            <a:r>
              <a:rPr lang="en-US" dirty="0"/>
              <a:t>Auto insurance:  up to 60% reduction in Michigan</a:t>
            </a:r>
          </a:p>
          <a:p>
            <a:r>
              <a:rPr lang="en-US" dirty="0"/>
              <a:t>Lower homeowners’ insurance and all forms of general liability insurance; worker’s comp, malpractice insurance (will end ambulance chasing)</a:t>
            </a:r>
          </a:p>
          <a:p>
            <a:r>
              <a:rPr lang="en-US" dirty="0"/>
              <a:t>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96258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Pros of passing Single Payer Medicare for All:</a:t>
            </a:r>
          </a:p>
          <a:p>
            <a:r>
              <a:rPr lang="en-US" dirty="0"/>
              <a:t>Auto insurance:  up to 60% reduction in Michigan</a:t>
            </a:r>
          </a:p>
          <a:p>
            <a:r>
              <a:rPr lang="en-US" dirty="0"/>
              <a:t>Lower homeowners’ insurance and all forms of general liability insurance; worker’s comp, malpractice insurance (will end ambulance chasing)</a:t>
            </a:r>
          </a:p>
          <a:p>
            <a:r>
              <a:rPr lang="en-US" dirty="0"/>
              <a:t>Lower tuition, finance, and even prices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77315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Pros of passing Single Payer Medicare for All:</a:t>
            </a:r>
          </a:p>
          <a:p>
            <a:r>
              <a:rPr lang="en-US" dirty="0"/>
              <a:t>Auto insurance:  up to 60% reduction in Michigan</a:t>
            </a:r>
          </a:p>
          <a:p>
            <a:r>
              <a:rPr lang="en-US" dirty="0"/>
              <a:t>Lower homeowners’ insurance and all forms of general liability insurance; worker’s comp, malpractice insurance (will end ambulance chasing)</a:t>
            </a:r>
          </a:p>
          <a:p>
            <a:r>
              <a:rPr lang="en-US" dirty="0"/>
              <a:t>Lower tuition, finance, and even prices</a:t>
            </a:r>
          </a:p>
          <a:p>
            <a:r>
              <a:rPr lang="en-US" dirty="0"/>
              <a:t>Doctors can focus on medicine again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614393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921-DFFC-3841-B610-AA99C703274F}"/>
              </a:ext>
            </a:extLst>
          </p:cNvPr>
          <p:cNvSpPr>
            <a:spLocks noGrp="1"/>
          </p:cNvSpPr>
          <p:nvPr>
            <p:ph type="title"/>
          </p:nvPr>
        </p:nvSpPr>
        <p:spPr/>
        <p:txBody>
          <a:bodyPr/>
          <a:lstStyle/>
          <a:p>
            <a:pPr algn="ctr"/>
            <a:r>
              <a:rPr lang="en-US" dirty="0"/>
              <a:t>The Solution: Single Payer Universal Healthcare</a:t>
            </a:r>
          </a:p>
        </p:txBody>
      </p:sp>
      <p:sp>
        <p:nvSpPr>
          <p:cNvPr id="3" name="Content Placeholder 2">
            <a:extLst>
              <a:ext uri="{FF2B5EF4-FFF2-40B4-BE49-F238E27FC236}">
                <a16:creationId xmlns:a16="http://schemas.microsoft.com/office/drawing/2014/main" id="{FEE25D02-4E05-224C-A2C2-F19EDB625A45}"/>
              </a:ext>
            </a:extLst>
          </p:cNvPr>
          <p:cNvSpPr>
            <a:spLocks noGrp="1"/>
          </p:cNvSpPr>
          <p:nvPr>
            <p:ph idx="1"/>
          </p:nvPr>
        </p:nvSpPr>
        <p:spPr>
          <a:xfrm>
            <a:off x="164892" y="1690688"/>
            <a:ext cx="12027108" cy="4934964"/>
          </a:xfrm>
        </p:spPr>
        <p:txBody>
          <a:bodyPr/>
          <a:lstStyle/>
          <a:p>
            <a:r>
              <a:rPr lang="en-US" dirty="0"/>
              <a:t>Pros of passing Single Payer Medicare for All:</a:t>
            </a:r>
          </a:p>
          <a:p>
            <a:r>
              <a:rPr lang="en-US" dirty="0"/>
              <a:t>Auto insurance:  up to 60% reduction in Michigan</a:t>
            </a:r>
          </a:p>
          <a:p>
            <a:r>
              <a:rPr lang="en-US" dirty="0"/>
              <a:t>Lower homeowners’ insurance and all forms of general liability insurance; worker’s comp, malpractice insurance (will end ambulance chasing)</a:t>
            </a:r>
          </a:p>
          <a:p>
            <a:r>
              <a:rPr lang="en-US" dirty="0"/>
              <a:t>Lower tuition, finance, and even prices</a:t>
            </a:r>
          </a:p>
          <a:p>
            <a:r>
              <a:rPr lang="en-US" dirty="0"/>
              <a:t>Doctors can focus on medicine again	</a:t>
            </a:r>
          </a:p>
          <a:p>
            <a:r>
              <a:rPr lang="en-US" dirty="0"/>
              <a:t>Peace of mind: losing or changing jobs won’t be such a catastrophe anymore</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09261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B711-872D-0E45-B120-0BD577442F44}"/>
              </a:ext>
            </a:extLst>
          </p:cNvPr>
          <p:cNvSpPr>
            <a:spLocks noGrp="1"/>
          </p:cNvSpPr>
          <p:nvPr>
            <p:ph type="title"/>
          </p:nvPr>
        </p:nvSpPr>
        <p:spPr/>
        <p:txBody>
          <a:bodyPr/>
          <a:lstStyle/>
          <a:p>
            <a:r>
              <a:rPr lang="en-US" dirty="0"/>
              <a:t>What about other paths to universal healthcare?</a:t>
            </a:r>
          </a:p>
        </p:txBody>
      </p:sp>
      <p:sp>
        <p:nvSpPr>
          <p:cNvPr id="3" name="Content Placeholder 2">
            <a:extLst>
              <a:ext uri="{FF2B5EF4-FFF2-40B4-BE49-F238E27FC236}">
                <a16:creationId xmlns:a16="http://schemas.microsoft.com/office/drawing/2014/main" id="{8E28AFC9-EB6A-B241-A07C-D6589B6B5BC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975444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B711-872D-0E45-B120-0BD577442F44}"/>
              </a:ext>
            </a:extLst>
          </p:cNvPr>
          <p:cNvSpPr>
            <a:spLocks noGrp="1"/>
          </p:cNvSpPr>
          <p:nvPr>
            <p:ph type="title"/>
          </p:nvPr>
        </p:nvSpPr>
        <p:spPr/>
        <p:txBody>
          <a:bodyPr/>
          <a:lstStyle/>
          <a:p>
            <a:r>
              <a:rPr lang="en-US" dirty="0"/>
              <a:t>What about other paths to </a:t>
            </a:r>
            <a:r>
              <a:rPr lang="en-US"/>
              <a:t>universal healthcare?</a:t>
            </a:r>
          </a:p>
        </p:txBody>
      </p:sp>
      <p:sp>
        <p:nvSpPr>
          <p:cNvPr id="3" name="Content Placeholder 2">
            <a:extLst>
              <a:ext uri="{FF2B5EF4-FFF2-40B4-BE49-F238E27FC236}">
                <a16:creationId xmlns:a16="http://schemas.microsoft.com/office/drawing/2014/main" id="{8E28AFC9-EB6A-B241-A07C-D6589B6B5BC4}"/>
              </a:ext>
            </a:extLst>
          </p:cNvPr>
          <p:cNvSpPr>
            <a:spLocks noGrp="1"/>
          </p:cNvSpPr>
          <p:nvPr>
            <p:ph idx="1"/>
          </p:nvPr>
        </p:nvSpPr>
        <p:spPr/>
        <p:txBody>
          <a:bodyPr/>
          <a:lstStyle/>
          <a:p>
            <a:r>
              <a:rPr lang="en-US" dirty="0"/>
              <a:t>“Medicare buy-in at 50” (Debbie Stabenow)</a:t>
            </a:r>
          </a:p>
          <a:p>
            <a:pPr lvl="1"/>
            <a:r>
              <a:rPr lang="en-US" dirty="0"/>
              <a:t>Pros: Would help to lower premiums some.  </a:t>
            </a:r>
          </a:p>
          <a:p>
            <a:pPr lvl="1"/>
            <a:r>
              <a:rPr lang="en-US" dirty="0"/>
              <a:t>Cons: What about people under 50?  Especially millennials and Gen z, “gig economy”</a:t>
            </a:r>
          </a:p>
          <a:p>
            <a:pPr lvl="1"/>
            <a:endParaRPr lang="en-US" dirty="0"/>
          </a:p>
        </p:txBody>
      </p:sp>
    </p:spTree>
    <p:extLst>
      <p:ext uri="{BB962C8B-B14F-4D97-AF65-F5344CB8AC3E}">
        <p14:creationId xmlns:p14="http://schemas.microsoft.com/office/powerpoint/2010/main" val="3764761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B711-872D-0E45-B120-0BD577442F44}"/>
              </a:ext>
            </a:extLst>
          </p:cNvPr>
          <p:cNvSpPr>
            <a:spLocks noGrp="1"/>
          </p:cNvSpPr>
          <p:nvPr>
            <p:ph type="title"/>
          </p:nvPr>
        </p:nvSpPr>
        <p:spPr/>
        <p:txBody>
          <a:bodyPr/>
          <a:lstStyle/>
          <a:p>
            <a:r>
              <a:rPr lang="en-US" dirty="0"/>
              <a:t>What about other paths to </a:t>
            </a:r>
            <a:r>
              <a:rPr lang="en-US"/>
              <a:t>universal healthcare?</a:t>
            </a:r>
          </a:p>
        </p:txBody>
      </p:sp>
      <p:sp>
        <p:nvSpPr>
          <p:cNvPr id="3" name="Content Placeholder 2">
            <a:extLst>
              <a:ext uri="{FF2B5EF4-FFF2-40B4-BE49-F238E27FC236}">
                <a16:creationId xmlns:a16="http://schemas.microsoft.com/office/drawing/2014/main" id="{8E28AFC9-EB6A-B241-A07C-D6589B6B5BC4}"/>
              </a:ext>
            </a:extLst>
          </p:cNvPr>
          <p:cNvSpPr>
            <a:spLocks noGrp="1"/>
          </p:cNvSpPr>
          <p:nvPr>
            <p:ph idx="1"/>
          </p:nvPr>
        </p:nvSpPr>
        <p:spPr/>
        <p:txBody>
          <a:bodyPr/>
          <a:lstStyle/>
          <a:p>
            <a:r>
              <a:rPr lang="en-US" dirty="0"/>
              <a:t>“Medicare buy-in public option” (Pete Buttigieg)</a:t>
            </a:r>
          </a:p>
          <a:p>
            <a:pPr lvl="1"/>
            <a:endParaRPr lang="en-US" dirty="0"/>
          </a:p>
          <a:p>
            <a:pPr lvl="1"/>
            <a:endParaRPr lang="en-US" dirty="0"/>
          </a:p>
        </p:txBody>
      </p:sp>
    </p:spTree>
    <p:extLst>
      <p:ext uri="{BB962C8B-B14F-4D97-AF65-F5344CB8AC3E}">
        <p14:creationId xmlns:p14="http://schemas.microsoft.com/office/powerpoint/2010/main" val="15332031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B711-872D-0E45-B120-0BD577442F44}"/>
              </a:ext>
            </a:extLst>
          </p:cNvPr>
          <p:cNvSpPr>
            <a:spLocks noGrp="1"/>
          </p:cNvSpPr>
          <p:nvPr>
            <p:ph type="title"/>
          </p:nvPr>
        </p:nvSpPr>
        <p:spPr/>
        <p:txBody>
          <a:bodyPr/>
          <a:lstStyle/>
          <a:p>
            <a:r>
              <a:rPr lang="en-US" dirty="0"/>
              <a:t>What about other paths to </a:t>
            </a:r>
            <a:r>
              <a:rPr lang="en-US"/>
              <a:t>universal healthcare?</a:t>
            </a:r>
          </a:p>
        </p:txBody>
      </p:sp>
      <p:sp>
        <p:nvSpPr>
          <p:cNvPr id="3" name="Content Placeholder 2">
            <a:extLst>
              <a:ext uri="{FF2B5EF4-FFF2-40B4-BE49-F238E27FC236}">
                <a16:creationId xmlns:a16="http://schemas.microsoft.com/office/drawing/2014/main" id="{8E28AFC9-EB6A-B241-A07C-D6589B6B5BC4}"/>
              </a:ext>
            </a:extLst>
          </p:cNvPr>
          <p:cNvSpPr>
            <a:spLocks noGrp="1"/>
          </p:cNvSpPr>
          <p:nvPr>
            <p:ph idx="1"/>
          </p:nvPr>
        </p:nvSpPr>
        <p:spPr/>
        <p:txBody>
          <a:bodyPr/>
          <a:lstStyle/>
          <a:p>
            <a:r>
              <a:rPr lang="en-US" dirty="0"/>
              <a:t>“Medicare buy-in public option” (Pete Buttigieg)</a:t>
            </a:r>
          </a:p>
          <a:p>
            <a:pPr lvl="1"/>
            <a:r>
              <a:rPr lang="en-US" dirty="0"/>
              <a:t>Pros:  available to everyone, will compete with private insurance to lower prices</a:t>
            </a:r>
          </a:p>
          <a:p>
            <a:pPr lvl="1"/>
            <a:r>
              <a:rPr lang="en-US" dirty="0"/>
              <a:t>Cons:  almost half of Americans still cannot afford to ”buy” anything; leaves private health insurance intact which will compete against Medicare and undermine it, creating a two-tiered system</a:t>
            </a:r>
          </a:p>
          <a:p>
            <a:pPr lvl="1"/>
            <a:endParaRPr lang="en-US" dirty="0"/>
          </a:p>
          <a:p>
            <a:pPr lvl="1"/>
            <a:endParaRPr lang="en-US" dirty="0"/>
          </a:p>
        </p:txBody>
      </p:sp>
    </p:spTree>
    <p:extLst>
      <p:ext uri="{BB962C8B-B14F-4D97-AF65-F5344CB8AC3E}">
        <p14:creationId xmlns:p14="http://schemas.microsoft.com/office/powerpoint/2010/main" val="836316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B711-872D-0E45-B120-0BD577442F44}"/>
              </a:ext>
            </a:extLst>
          </p:cNvPr>
          <p:cNvSpPr>
            <a:spLocks noGrp="1"/>
          </p:cNvSpPr>
          <p:nvPr>
            <p:ph type="title"/>
          </p:nvPr>
        </p:nvSpPr>
        <p:spPr/>
        <p:txBody>
          <a:bodyPr/>
          <a:lstStyle/>
          <a:p>
            <a:r>
              <a:rPr lang="en-US" dirty="0"/>
              <a:t>What about other paths to </a:t>
            </a:r>
            <a:r>
              <a:rPr lang="en-US"/>
              <a:t>universal healthcare?</a:t>
            </a:r>
          </a:p>
        </p:txBody>
      </p:sp>
      <p:sp>
        <p:nvSpPr>
          <p:cNvPr id="3" name="Content Placeholder 2">
            <a:extLst>
              <a:ext uri="{FF2B5EF4-FFF2-40B4-BE49-F238E27FC236}">
                <a16:creationId xmlns:a16="http://schemas.microsoft.com/office/drawing/2014/main" id="{8E28AFC9-EB6A-B241-A07C-D6589B6B5BC4}"/>
              </a:ext>
            </a:extLst>
          </p:cNvPr>
          <p:cNvSpPr>
            <a:spLocks noGrp="1"/>
          </p:cNvSpPr>
          <p:nvPr>
            <p:ph idx="1"/>
          </p:nvPr>
        </p:nvSpPr>
        <p:spPr/>
        <p:txBody>
          <a:bodyPr/>
          <a:lstStyle/>
          <a:p>
            <a:r>
              <a:rPr lang="en-US" dirty="0"/>
              <a:t>“Medicare for America” – (Center for American Progress, </a:t>
            </a:r>
            <a:r>
              <a:rPr lang="en-US" dirty="0">
                <a:hlinkClick r:id="rId3"/>
              </a:rPr>
              <a:t>introduced by Rose DeLauro and Jan </a:t>
            </a:r>
            <a:r>
              <a:rPr lang="en-US" dirty="0" err="1">
                <a:hlinkClick r:id="rId3"/>
              </a:rPr>
              <a:t>Shakowsky</a:t>
            </a:r>
            <a:r>
              <a:rPr lang="en-US" dirty="0"/>
              <a:t>) </a:t>
            </a:r>
          </a:p>
          <a:p>
            <a:pPr lvl="1"/>
            <a:r>
              <a:rPr lang="en-US" dirty="0"/>
              <a:t>Pros:  closest to true Medicare for All, may be more politically palatable</a:t>
            </a:r>
          </a:p>
          <a:p>
            <a:pPr lvl="2"/>
            <a:r>
              <a:rPr lang="en-US" dirty="0"/>
              <a:t>Does not ban duplicative private health insurance</a:t>
            </a:r>
          </a:p>
          <a:p>
            <a:pPr lvl="2"/>
            <a:r>
              <a:rPr lang="en-US" dirty="0"/>
              <a:t>Allows anyone to leave private health insurance for Medicare, deductibles capped at $350/ year, lower by income, no deductibles under 200% of Federal Poverty Level</a:t>
            </a:r>
          </a:p>
          <a:p>
            <a:pPr lvl="2"/>
            <a:r>
              <a:rPr lang="en-US" dirty="0"/>
              <a:t>Premiums capped at $5000/</a:t>
            </a:r>
            <a:r>
              <a:rPr lang="en-US" dirty="0" err="1"/>
              <a:t>yr</a:t>
            </a:r>
            <a:r>
              <a:rPr lang="en-US" dirty="0"/>
              <a:t>, lower by income</a:t>
            </a:r>
          </a:p>
          <a:p>
            <a:pPr lvl="2"/>
            <a:r>
              <a:rPr lang="en-US" dirty="0"/>
              <a:t>All newborns automatically enrolled; eventually will lead to Medicare for All</a:t>
            </a:r>
          </a:p>
          <a:p>
            <a:pPr lvl="1"/>
            <a:r>
              <a:rPr lang="en-US" dirty="0"/>
              <a:t>Cons:</a:t>
            </a:r>
          </a:p>
          <a:p>
            <a:pPr lvl="2"/>
            <a:r>
              <a:rPr lang="en-US" dirty="0"/>
              <a:t>Still creates a two-tiered system: not all doctors will take it</a:t>
            </a:r>
          </a:p>
          <a:p>
            <a:pPr lvl="2"/>
            <a:r>
              <a:rPr lang="en-US" dirty="0"/>
              <a:t>Misleading: ”You can keep your insurance if you like it” – not really true</a:t>
            </a:r>
          </a:p>
          <a:p>
            <a:pPr lvl="1"/>
            <a:endParaRPr lang="en-US" dirty="0"/>
          </a:p>
        </p:txBody>
      </p:sp>
    </p:spTree>
    <p:extLst>
      <p:ext uri="{BB962C8B-B14F-4D97-AF65-F5344CB8AC3E}">
        <p14:creationId xmlns:p14="http://schemas.microsoft.com/office/powerpoint/2010/main" val="2882045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C667E601-9555-CE41-8840-856FB412C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755" y="249147"/>
            <a:ext cx="8710034" cy="59723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2">
            <a:extLst>
              <a:ext uri="{FF2B5EF4-FFF2-40B4-BE49-F238E27FC236}">
                <a16:creationId xmlns:a16="http://schemas.microsoft.com/office/drawing/2014/main" id="{EF1398D0-CA44-A941-A862-CD8996994936}"/>
              </a:ext>
            </a:extLst>
          </p:cNvPr>
          <p:cNvSpPr txBox="1">
            <a:spLocks noChangeArrowheads="1"/>
          </p:cNvSpPr>
          <p:nvPr/>
        </p:nvSpPr>
        <p:spPr bwMode="auto">
          <a:xfrm>
            <a:off x="5662515" y="6243057"/>
            <a:ext cx="2278319" cy="393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193" rIns="81646" bIns="40823"/>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endParaRPr lang="en-US" altLang="en-US" sz="1633" dirty="0">
              <a:solidFill>
                <a:srgbClr val="000000"/>
              </a:solidFill>
              <a:ea typeface="Arial Unicode MS" panose="020B0604020202020204" pitchFamily="34" charset="-128"/>
            </a:endParaRPr>
          </a:p>
        </p:txBody>
      </p:sp>
    </p:spTree>
    <p:extLst>
      <p:ext uri="{BB962C8B-B14F-4D97-AF65-F5344CB8AC3E}">
        <p14:creationId xmlns:p14="http://schemas.microsoft.com/office/powerpoint/2010/main" val="25315962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8BC98-CA47-7947-94BB-BB5EFCB5C3DD}"/>
              </a:ext>
            </a:extLst>
          </p:cNvPr>
          <p:cNvSpPr>
            <a:spLocks noGrp="1"/>
          </p:cNvSpPr>
          <p:nvPr>
            <p:ph type="title"/>
          </p:nvPr>
        </p:nvSpPr>
        <p:spPr/>
        <p:txBody>
          <a:bodyPr/>
          <a:lstStyle/>
          <a:p>
            <a:endParaRPr lang="en-US"/>
          </a:p>
        </p:txBody>
      </p:sp>
      <p:pic>
        <p:nvPicPr>
          <p:cNvPr id="4098" name="Picture 2" descr="Image result for ady barkan medicare for all hearing text">
            <a:extLst>
              <a:ext uri="{FF2B5EF4-FFF2-40B4-BE49-F238E27FC236}">
                <a16:creationId xmlns:a16="http://schemas.microsoft.com/office/drawing/2014/main" id="{AEF41AAF-8239-934E-AA0F-16E0A67E1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2378413"/>
            <a:ext cx="8305800" cy="46761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517DB1E-5D20-944F-B640-67D6BB09E6A7}"/>
              </a:ext>
            </a:extLst>
          </p:cNvPr>
          <p:cNvSpPr>
            <a:spLocks noGrp="1"/>
          </p:cNvSpPr>
          <p:nvPr>
            <p:ph idx="1"/>
          </p:nvPr>
        </p:nvSpPr>
        <p:spPr>
          <a:xfrm>
            <a:off x="838200" y="0"/>
            <a:ext cx="10515600" cy="4351338"/>
          </a:xfrm>
        </p:spPr>
        <p:txBody>
          <a:bodyPr/>
          <a:lstStyle/>
          <a:p>
            <a:pPr marL="0" indent="0">
              <a:buNone/>
            </a:pPr>
            <a:r>
              <a:rPr lang="en-US" dirty="0"/>
              <a:t>"Any proposal that maintains financial barriers to care — any proposal that continues to charge patients exorbitant copays, deductibles, and premiums — will necessarily leave people out. Any proposal that maintains the for-profit health insurance system will require that some people don’t get the healthcare they need." --</a:t>
            </a:r>
            <a:r>
              <a:rPr lang="en-US" dirty="0" err="1"/>
              <a:t>Ady</a:t>
            </a:r>
            <a:r>
              <a:rPr lang="en-US" dirty="0"/>
              <a:t> </a:t>
            </a:r>
            <a:r>
              <a:rPr lang="en-US" dirty="0" err="1"/>
              <a:t>Barkan</a:t>
            </a:r>
            <a:r>
              <a:rPr lang="en-US" dirty="0"/>
              <a:t>, single payer activist and ALS sufferer, testifying before congress April 30, 2019</a:t>
            </a:r>
          </a:p>
        </p:txBody>
      </p:sp>
    </p:spTree>
    <p:extLst>
      <p:ext uri="{BB962C8B-B14F-4D97-AF65-F5344CB8AC3E}">
        <p14:creationId xmlns:p14="http://schemas.microsoft.com/office/powerpoint/2010/main" val="7373153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EDC7-9EB1-C246-B208-18260D24E7B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022742C-378C-124C-B034-5F576DCB35A4}"/>
              </a:ext>
            </a:extLst>
          </p:cNvPr>
          <p:cNvSpPr>
            <a:spLocks noGrp="1"/>
          </p:cNvSpPr>
          <p:nvPr>
            <p:ph idx="1"/>
          </p:nvPr>
        </p:nvSpPr>
        <p:spPr/>
        <p:txBody>
          <a:bodyPr/>
          <a:lstStyle/>
          <a:p>
            <a:r>
              <a:rPr lang="en-US" dirty="0"/>
              <a:t>US health system is far too expensive and inefficient</a:t>
            </a:r>
          </a:p>
          <a:p>
            <a:r>
              <a:rPr lang="en-US" dirty="0"/>
              <a:t>Out of pocket prices are skyrocketing and crushing working and middle class families</a:t>
            </a:r>
          </a:p>
          <a:p>
            <a:r>
              <a:rPr lang="en-US" dirty="0"/>
              <a:t>Medicare for All would </a:t>
            </a:r>
            <a:r>
              <a:rPr lang="en-US" i="1" dirty="0"/>
              <a:t>save most Americans money</a:t>
            </a:r>
            <a:r>
              <a:rPr lang="en-US" dirty="0"/>
              <a:t>, and </a:t>
            </a:r>
            <a:r>
              <a:rPr lang="en-US" i="1" dirty="0"/>
              <a:t>save the country money </a:t>
            </a:r>
            <a:endParaRPr lang="en-US" dirty="0"/>
          </a:p>
          <a:p>
            <a:r>
              <a:rPr lang="en-US" dirty="0"/>
              <a:t>Private health insurance is a big part of the problem, and should be phased out</a:t>
            </a:r>
          </a:p>
          <a:p>
            <a:r>
              <a:rPr lang="en-US" dirty="0"/>
              <a:t>Medicare for All is politically popular, and can be passed despite the filibuster if the Democratic party is united</a:t>
            </a:r>
          </a:p>
          <a:p>
            <a:endParaRPr lang="en-US" dirty="0"/>
          </a:p>
        </p:txBody>
      </p:sp>
    </p:spTree>
    <p:extLst>
      <p:ext uri="{BB962C8B-B14F-4D97-AF65-F5344CB8AC3E}">
        <p14:creationId xmlns:p14="http://schemas.microsoft.com/office/powerpoint/2010/main" val="2105241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C53A21-17D9-3844-ABFF-142F958C5090}"/>
              </a:ext>
            </a:extLst>
          </p:cNvPr>
          <p:cNvPicPr>
            <a:picLocks noChangeAspect="1"/>
          </p:cNvPicPr>
          <p:nvPr/>
        </p:nvPicPr>
        <p:blipFill>
          <a:blip r:embed="rId2"/>
          <a:stretch>
            <a:fillRect/>
          </a:stretch>
        </p:blipFill>
        <p:spPr>
          <a:xfrm>
            <a:off x="863118" y="-1"/>
            <a:ext cx="9812502" cy="6429931"/>
          </a:xfrm>
          <a:prstGeom prst="rect">
            <a:avLst/>
          </a:prstGeom>
        </p:spPr>
      </p:pic>
      <p:sp>
        <p:nvSpPr>
          <p:cNvPr id="4" name="TextBox 3">
            <a:extLst>
              <a:ext uri="{FF2B5EF4-FFF2-40B4-BE49-F238E27FC236}">
                <a16:creationId xmlns:a16="http://schemas.microsoft.com/office/drawing/2014/main" id="{D234DA49-4192-004E-A112-71DC1A8D7C1C}"/>
              </a:ext>
            </a:extLst>
          </p:cNvPr>
          <p:cNvSpPr txBox="1"/>
          <p:nvPr/>
        </p:nvSpPr>
        <p:spPr>
          <a:xfrm>
            <a:off x="1104923" y="6488668"/>
            <a:ext cx="9570697" cy="369332"/>
          </a:xfrm>
          <a:prstGeom prst="rect">
            <a:avLst/>
          </a:prstGeom>
          <a:noFill/>
        </p:spPr>
        <p:txBody>
          <a:bodyPr wrap="none" rtlCol="0">
            <a:spAutoFit/>
          </a:bodyPr>
          <a:lstStyle/>
          <a:p>
            <a:r>
              <a:rPr lang="en-US" dirty="0"/>
              <a:t>Source: Commonwealth Fund </a:t>
            </a:r>
            <a:r>
              <a:rPr lang="en-US" dirty="0">
                <a:hlinkClick r:id="rId3"/>
              </a:rPr>
              <a:t>https://interactives.commonwealthfund.org/2017/july/mirror-mirror/</a:t>
            </a:r>
            <a:endParaRPr lang="en-US" dirty="0"/>
          </a:p>
        </p:txBody>
      </p:sp>
    </p:spTree>
    <p:extLst>
      <p:ext uri="{BB962C8B-B14F-4D97-AF65-F5344CB8AC3E}">
        <p14:creationId xmlns:p14="http://schemas.microsoft.com/office/powerpoint/2010/main" val="2531563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7857</TotalTime>
  <Words>4763</Words>
  <Application>Microsoft Macintosh PowerPoint</Application>
  <PresentationFormat>Widescreen</PresentationFormat>
  <Paragraphs>557</Paragraphs>
  <Slides>81</Slides>
  <Notes>49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81</vt:i4>
      </vt:variant>
    </vt:vector>
  </HeadingPairs>
  <TitlesOfParts>
    <vt:vector size="88" baseType="lpstr">
      <vt:lpstr>Arial Unicode MS</vt:lpstr>
      <vt:lpstr>Microsoft YaHei</vt:lpstr>
      <vt:lpstr>Arial</vt:lpstr>
      <vt:lpstr>Calibri</vt:lpstr>
      <vt:lpstr>Calibri Light</vt:lpstr>
      <vt:lpstr>Times New Roman</vt:lpstr>
      <vt:lpstr>Office Theme</vt:lpstr>
      <vt:lpstr>Why we need Single Payer Medicare for All Now</vt:lpstr>
      <vt:lpstr>PowerPoint Presentation</vt:lpstr>
      <vt:lpstr>The Vision:</vt:lpstr>
      <vt:lpstr>The Problem</vt:lpstr>
      <vt:lpstr>The Problem</vt:lpstr>
      <vt:lpstr>The Problem</vt:lpstr>
      <vt:lpstr>PowerPoint Presentation</vt:lpstr>
      <vt:lpstr>PowerPoint Presentation</vt:lpstr>
      <vt:lpstr>PowerPoint Presentation</vt:lpstr>
      <vt:lpstr>The Problem</vt:lpstr>
      <vt:lpstr>We are behind all of the industrialized world, and much of the developing world, in not having universal healthcare:</vt:lpstr>
      <vt:lpstr>The Problem</vt:lpstr>
      <vt:lpstr>The Problem</vt:lpstr>
      <vt:lpstr>The Problem</vt:lpstr>
      <vt:lpstr>The Problem</vt:lpstr>
      <vt:lpstr>The Problem</vt:lpstr>
      <vt:lpstr>The Problem</vt:lpstr>
      <vt:lpstr>The Problem</vt:lpstr>
      <vt:lpstr>The Problem</vt:lpstr>
      <vt:lpstr>The Problem</vt:lpstr>
      <vt:lpstr>The Problem</vt:lpstr>
      <vt:lpstr>The Problem</vt:lpstr>
      <vt:lpstr>The Problem</vt:lpstr>
      <vt:lpstr>The Problem</vt:lpstr>
      <vt:lpstr>The Problem</vt:lpstr>
      <vt:lpstr>The Problem</vt:lpstr>
      <vt:lpstr>What insurance company denials look like</vt:lpstr>
      <vt:lpstr>Insurance companies routinely deny payment for routine ER visits, and ERs routinely charge outrageous amounts for routine procedures</vt:lpstr>
      <vt:lpstr>PowerPoint Presentation</vt:lpstr>
      <vt:lpstr>The Problem</vt:lpstr>
      <vt:lpstr>The Problem</vt:lpstr>
      <vt:lpstr>Top health insurance CEOs and their compensation in 2018</vt:lpstr>
      <vt:lpstr>The Problem</vt:lpstr>
      <vt:lpstr>The Problem</vt:lpstr>
      <vt:lpstr>The Problem</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PowerPoint Presentation</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PowerPoint Presentation</vt:lpstr>
      <vt:lpstr>PowerPoint Presentation</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The Solution: Single Payer Universal Healthcare</vt:lpstr>
      <vt:lpstr>What about other paths to universal healthcare?</vt:lpstr>
      <vt:lpstr>What about other paths to universal healthcare?</vt:lpstr>
      <vt:lpstr>What about other paths to universal healthcare?</vt:lpstr>
      <vt:lpstr>What about other paths to universal healthcare?</vt:lpstr>
      <vt:lpstr>What about other paths to universal healthcare?</vt:lpstr>
      <vt:lpstr>PowerPoint Presentation</vt:lpstr>
      <vt:lpstr>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we need Single Payer Medicare for All Now</dc:title>
  <dc:creator>Microsoft Office User</dc:creator>
  <cp:lastModifiedBy>Microsoft Office User</cp:lastModifiedBy>
  <cp:revision>45</cp:revision>
  <dcterms:created xsi:type="dcterms:W3CDTF">2019-01-18T00:08:14Z</dcterms:created>
  <dcterms:modified xsi:type="dcterms:W3CDTF">2019-06-29T14:09:10Z</dcterms:modified>
</cp:coreProperties>
</file>